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slideLayouts/slideLayout15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tags/tag1.xml" ContentType="application/vnd.openxmlformats-officedocument.presentationml.tags+xml"/>
  <Override PartName="/ppt/notesSlides/notesSlide1.xml" ContentType="application/vnd.openxmlformats-officedocument.presentationml.notesSlide+xml"/>
  <Override PartName="/ppt/tags/tag2.xml" ContentType="application/vnd.openxmlformats-officedocument.presentationml.tags+xml"/>
  <Override PartName="/ppt/notesSlides/notesSlide2.xml" ContentType="application/vnd.openxmlformats-officedocument.presentationml.notesSlide+xml"/>
  <Override PartName="/ppt/tags/tag3.xml" ContentType="application/vnd.openxmlformats-officedocument.presentationml.tags+xml"/>
  <Override PartName="/ppt/notesSlides/notesSlide3.xml" ContentType="application/vnd.openxmlformats-officedocument.presentationml.notesSlide+xml"/>
  <Override PartName="/ppt/tags/tag4.xml" ContentType="application/vnd.openxmlformats-officedocument.presentationml.tags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68" r:id="rId2"/>
    <p:sldMasterId id="2147483676" r:id="rId3"/>
  </p:sldMasterIdLst>
  <p:notesMasterIdLst>
    <p:notesMasterId r:id="rId29"/>
  </p:notesMasterIdLst>
  <p:sldIdLst>
    <p:sldId id="302" r:id="rId4"/>
    <p:sldId id="301" r:id="rId5"/>
    <p:sldId id="304" r:id="rId6"/>
    <p:sldId id="305" r:id="rId7"/>
    <p:sldId id="306" r:id="rId8"/>
    <p:sldId id="307" r:id="rId9"/>
    <p:sldId id="308" r:id="rId10"/>
    <p:sldId id="309" r:id="rId11"/>
    <p:sldId id="310" r:id="rId12"/>
    <p:sldId id="319" r:id="rId13"/>
    <p:sldId id="320" r:id="rId14"/>
    <p:sldId id="321" r:id="rId15"/>
    <p:sldId id="322" r:id="rId16"/>
    <p:sldId id="311" r:id="rId17"/>
    <p:sldId id="323" r:id="rId18"/>
    <p:sldId id="324" r:id="rId19"/>
    <p:sldId id="325" r:id="rId20"/>
    <p:sldId id="326" r:id="rId21"/>
    <p:sldId id="327" r:id="rId22"/>
    <p:sldId id="333" r:id="rId23"/>
    <p:sldId id="332" r:id="rId24"/>
    <p:sldId id="328" r:id="rId25"/>
    <p:sldId id="336" r:id="rId26"/>
    <p:sldId id="335" r:id="rId27"/>
    <p:sldId id="312" r:id="rId28"/>
  </p:sldIdLst>
  <p:sldSz cx="9144000" cy="6858000" type="screen4x3"/>
  <p:notesSz cx="6858000" cy="9144000"/>
  <p:defaultTextStyle>
    <a:defPPr>
      <a:defRPr lang="es-C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>
    <p:restoredLeft sz="15620"/>
    <p:restoredTop sz="94660"/>
  </p:normalViewPr>
  <p:slideViewPr>
    <p:cSldViewPr>
      <p:cViewPr varScale="1">
        <p:scale>
          <a:sx n="87" d="100"/>
          <a:sy n="87" d="100"/>
        </p:scale>
        <p:origin x="-1464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theme" Target="theme/theme1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viewProps" Target="viewProps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presProps" Target="presProps.xml"/><Relationship Id="rId8" Type="http://schemas.openxmlformats.org/officeDocument/2006/relationships/slide" Target="slides/slide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CL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2F03EB9-D2E8-4688-8205-18C37936D9F1}" type="datetimeFigureOut">
              <a:rPr lang="es-CL" smtClean="0"/>
              <a:t>19-08-2015</a:t>
            </a:fld>
            <a:endParaRPr lang="es-CL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CL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CL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B5307EC-8F60-4049-95AF-BC1F20268CBD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14933410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3250103-1B95-4C80-91FC-BCD5B51BAFB8}" type="slidenum">
              <a:rPr lang="es-CL"/>
              <a:pPr/>
              <a:t>20</a:t>
            </a:fld>
            <a:endParaRPr lang="es-CL"/>
          </a:p>
        </p:txBody>
      </p:sp>
      <p:sp>
        <p:nvSpPr>
          <p:cNvPr id="186370" name="Rectangle 7"/>
          <p:cNvSpPr txBox="1">
            <a:spLocks noGrp="1" noChangeArrowheads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r"/>
            <a:fld id="{783F4E7D-8195-4AFA-99E5-B86CA607CFBD}" type="slidenum">
              <a:rPr lang="es-ES" sz="1200">
                <a:latin typeface="Calibri" pitchFamily="34" charset="0"/>
              </a:rPr>
              <a:pPr algn="r"/>
              <a:t>20</a:t>
            </a:fld>
            <a:endParaRPr lang="es-ES" sz="1200">
              <a:latin typeface="Calibri" pitchFamily="34" charset="0"/>
            </a:endParaRPr>
          </a:p>
        </p:txBody>
      </p:sp>
      <p:sp>
        <p:nvSpPr>
          <p:cNvPr id="18637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637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Bef>
                <a:spcPct val="0"/>
              </a:spcBef>
            </a:pPr>
            <a:endParaRPr lang="es-ES" sz="100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3BF6D329-4B7E-4466-9787-E06A6D200731}" type="slidenum">
              <a:rPr lang="es-CL" smtClean="0">
                <a:latin typeface="Arial" pitchFamily="34" charset="0"/>
                <a:cs typeface="Arial" pitchFamily="34" charset="0"/>
              </a:rPr>
              <a:pPr/>
              <a:t>21</a:t>
            </a:fld>
            <a:endParaRPr lang="es-CL" smtClean="0">
              <a:latin typeface="Arial" pitchFamily="34" charset="0"/>
              <a:cs typeface="Arial" pitchFamily="34" charset="0"/>
            </a:endParaRPr>
          </a:p>
        </p:txBody>
      </p:sp>
      <p:sp>
        <p:nvSpPr>
          <p:cNvPr id="38915" name="Rectangle 7"/>
          <p:cNvSpPr txBox="1">
            <a:spLocks noGrp="1" noChangeArrowheads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r"/>
            <a:fld id="{4F7DA9AD-BFC5-46C1-BF51-7A367AEDE162}" type="slidenum">
              <a:rPr lang="es-ES" sz="1200">
                <a:latin typeface="Calibri" pitchFamily="34" charset="0"/>
              </a:rPr>
              <a:pPr algn="r"/>
              <a:t>21</a:t>
            </a:fld>
            <a:endParaRPr lang="es-ES" sz="1200">
              <a:latin typeface="Calibri" pitchFamily="34" charset="0"/>
            </a:endParaRPr>
          </a:p>
        </p:txBody>
      </p:sp>
      <p:sp>
        <p:nvSpPr>
          <p:cNvPr id="3891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891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s-MX" smtClean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23F6625C-3E0B-4926-B886-761FF246DC85}" type="slidenum">
              <a:rPr lang="es-CL"/>
              <a:pPr/>
              <a:t>22</a:t>
            </a:fld>
            <a:endParaRPr lang="es-CL"/>
          </a:p>
        </p:txBody>
      </p:sp>
      <p:sp>
        <p:nvSpPr>
          <p:cNvPr id="180226" name="Rectangle 7"/>
          <p:cNvSpPr txBox="1">
            <a:spLocks noGrp="1" noChangeArrowheads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r"/>
            <a:fld id="{59BCD936-D618-43DA-9E91-C8A4E9CDD477}" type="slidenum">
              <a:rPr lang="es-ES" sz="1200">
                <a:latin typeface="Calibri" pitchFamily="34" charset="0"/>
              </a:rPr>
              <a:pPr algn="r"/>
              <a:t>22</a:t>
            </a:fld>
            <a:endParaRPr lang="es-ES" sz="1200">
              <a:latin typeface="Calibri" pitchFamily="34" charset="0"/>
            </a:endParaRPr>
          </a:p>
        </p:txBody>
      </p:sp>
      <p:sp>
        <p:nvSpPr>
          <p:cNvPr id="1802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0228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Bef>
                <a:spcPct val="0"/>
              </a:spcBef>
            </a:pPr>
            <a:endParaRPr lang="es-E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23F6625C-3E0B-4926-B886-761FF246DC85}" type="slidenum">
              <a:rPr lang="es-CL"/>
              <a:pPr/>
              <a:t>23</a:t>
            </a:fld>
            <a:endParaRPr lang="es-CL"/>
          </a:p>
        </p:txBody>
      </p:sp>
      <p:sp>
        <p:nvSpPr>
          <p:cNvPr id="180226" name="Rectangle 7"/>
          <p:cNvSpPr txBox="1">
            <a:spLocks noGrp="1" noChangeArrowheads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b"/>
          <a:lstStyle/>
          <a:p>
            <a:pPr algn="r"/>
            <a:fld id="{59BCD936-D618-43DA-9E91-C8A4E9CDD477}" type="slidenum">
              <a:rPr lang="es-ES" sz="1200">
                <a:latin typeface="Calibri" pitchFamily="34" charset="0"/>
              </a:rPr>
              <a:pPr algn="r"/>
              <a:t>23</a:t>
            </a:fld>
            <a:endParaRPr lang="es-ES" sz="1200">
              <a:latin typeface="Calibri" pitchFamily="34" charset="0"/>
            </a:endParaRPr>
          </a:p>
        </p:txBody>
      </p:sp>
      <p:sp>
        <p:nvSpPr>
          <p:cNvPr id="1802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0228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Bef>
                <a:spcPct val="0"/>
              </a:spcBef>
            </a:pPr>
            <a:endParaRPr lang="es-E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Desarrollo de tem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108450"/>
          </a:xfrm>
        </p:spPr>
        <p:txBody>
          <a:bodyPr/>
          <a:lstStyle>
            <a:lvl1pPr>
              <a:defRPr sz="2600"/>
            </a:lvl1pPr>
            <a:lvl2pPr>
              <a:defRPr sz="2600"/>
            </a:lvl2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39735777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1163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1163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39166499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o y obje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1303227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57200" y="2901342"/>
            <a:ext cx="4040188" cy="281524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  <p:sp>
        <p:nvSpPr>
          <p:cNvPr id="11" name="Marcador de SmartArt 10"/>
          <p:cNvSpPr>
            <a:spLocks noGrp="1"/>
          </p:cNvSpPr>
          <p:nvPr>
            <p:ph type="dgm" sz="quarter" idx="13"/>
          </p:nvPr>
        </p:nvSpPr>
        <p:spPr>
          <a:xfrm>
            <a:off x="4559300" y="1535114"/>
            <a:ext cx="4127500" cy="4181474"/>
          </a:xfrm>
        </p:spPr>
        <p:txBody>
          <a:bodyPr/>
          <a:lstStyle/>
          <a:p>
            <a:r>
              <a:rPr lang="es-ES" smtClean="0"/>
              <a:t>Haga clic en el icono para agregar un elemento gráfico SmartArt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12732562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seño con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7" name="Marcador de gráfico 6"/>
          <p:cNvSpPr>
            <a:spLocks noGrp="1"/>
          </p:cNvSpPr>
          <p:nvPr>
            <p:ph type="chart" sz="quarter" idx="13"/>
          </p:nvPr>
        </p:nvSpPr>
        <p:spPr>
          <a:xfrm>
            <a:off x="457200" y="1755747"/>
            <a:ext cx="8229600" cy="3960841"/>
          </a:xfrm>
        </p:spPr>
        <p:txBody>
          <a:bodyPr/>
          <a:lstStyle/>
          <a:p>
            <a:r>
              <a:rPr lang="es-ES" smtClean="0"/>
              <a:t>Haga clic en el icono para agregar un gráfico</a:t>
            </a:r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04805670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 dirty="0"/>
          </a:p>
        </p:txBody>
      </p:sp>
      <p:sp>
        <p:nvSpPr>
          <p:cNvPr id="6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457200" y="1618773"/>
            <a:ext cx="8229600" cy="3586209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 smtClean="0"/>
              <a:t>Haga clic en el icono para agregar una imagen</a:t>
            </a:r>
            <a:endParaRPr lang="es-ES" dirty="0"/>
          </a:p>
        </p:txBody>
      </p:sp>
      <p:sp>
        <p:nvSpPr>
          <p:cNvPr id="7" name="Marcador de texto 3"/>
          <p:cNvSpPr>
            <a:spLocks noGrp="1"/>
          </p:cNvSpPr>
          <p:nvPr>
            <p:ph type="body" sz="half" idx="2"/>
          </p:nvPr>
        </p:nvSpPr>
        <p:spPr>
          <a:xfrm>
            <a:off x="457200" y="5367339"/>
            <a:ext cx="8229600" cy="34925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  <p:extLst>
      <p:ext uri="{BB962C8B-B14F-4D97-AF65-F5344CB8AC3E}">
        <p14:creationId xmlns:p14="http://schemas.microsoft.com/office/powerpoint/2010/main" val="172220111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Diseño personaliza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65774469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Fin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43251216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Desarrollo de tem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108450"/>
          </a:xfrm>
        </p:spPr>
        <p:txBody>
          <a:bodyPr/>
          <a:lstStyle>
            <a:lvl1pPr>
              <a:defRPr sz="2600"/>
            </a:lvl1pPr>
            <a:lvl2pPr>
              <a:defRPr sz="2600"/>
            </a:lvl2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41427328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1163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1163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229880734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o y obje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1303227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457200" y="2901342"/>
            <a:ext cx="4040188" cy="281524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 dirty="0"/>
          </a:p>
        </p:txBody>
      </p:sp>
      <p:sp>
        <p:nvSpPr>
          <p:cNvPr id="11" name="Marcador de SmartArt 10"/>
          <p:cNvSpPr>
            <a:spLocks noGrp="1"/>
          </p:cNvSpPr>
          <p:nvPr>
            <p:ph type="dgm" sz="quarter" idx="13"/>
          </p:nvPr>
        </p:nvSpPr>
        <p:spPr>
          <a:xfrm>
            <a:off x="4559300" y="1535114"/>
            <a:ext cx="4127500" cy="4181474"/>
          </a:xfrm>
        </p:spPr>
        <p:txBody>
          <a:bodyPr/>
          <a:lstStyle/>
          <a:p>
            <a:r>
              <a:rPr lang="es-ES" smtClean="0"/>
              <a:t>Haga clic en el icono para agregar un elemento gráfico SmartArt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37070612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seño con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7" name="Marcador de gráfico 6"/>
          <p:cNvSpPr>
            <a:spLocks noGrp="1"/>
          </p:cNvSpPr>
          <p:nvPr>
            <p:ph type="chart" sz="quarter" idx="13"/>
          </p:nvPr>
        </p:nvSpPr>
        <p:spPr>
          <a:xfrm>
            <a:off x="457200" y="1755747"/>
            <a:ext cx="8229600" cy="3960841"/>
          </a:xfrm>
        </p:spPr>
        <p:txBody>
          <a:bodyPr/>
          <a:lstStyle/>
          <a:p>
            <a:r>
              <a:rPr lang="es-ES" smtClean="0"/>
              <a:t>Haga clic en el icono para agregar un gráfico</a:t>
            </a:r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2864536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 dirty="0"/>
          </a:p>
        </p:txBody>
      </p:sp>
      <p:sp>
        <p:nvSpPr>
          <p:cNvPr id="6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457200" y="1618773"/>
            <a:ext cx="8229600" cy="3586209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 smtClean="0"/>
              <a:t>Haga clic en el icono para agregar una imagen</a:t>
            </a:r>
            <a:endParaRPr lang="es-ES" dirty="0"/>
          </a:p>
        </p:txBody>
      </p:sp>
      <p:sp>
        <p:nvSpPr>
          <p:cNvPr id="7" name="Marcador de texto 3"/>
          <p:cNvSpPr>
            <a:spLocks noGrp="1"/>
          </p:cNvSpPr>
          <p:nvPr>
            <p:ph type="body" sz="half" idx="2"/>
          </p:nvPr>
        </p:nvSpPr>
        <p:spPr>
          <a:xfrm>
            <a:off x="457200" y="5367339"/>
            <a:ext cx="8229600" cy="34925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  <p:extLst>
      <p:ext uri="{BB962C8B-B14F-4D97-AF65-F5344CB8AC3E}">
        <p14:creationId xmlns:p14="http://schemas.microsoft.com/office/powerpoint/2010/main" val="35033611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Diseño personaliza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12260196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Fin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81325804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seño personaliza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1838960"/>
            <a:ext cx="8229600" cy="1554480"/>
          </a:xfrm>
          <a:prstGeom prst="rect">
            <a:avLst/>
          </a:prstGeom>
        </p:spPr>
        <p:txBody>
          <a:bodyPr/>
          <a:lstStyle>
            <a:lvl1pPr algn="r"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6" name="5 Marcador de texto"/>
          <p:cNvSpPr>
            <a:spLocks noGrp="1"/>
          </p:cNvSpPr>
          <p:nvPr>
            <p:ph type="body" sz="quarter" idx="10" hasCustomPrompt="1"/>
          </p:nvPr>
        </p:nvSpPr>
        <p:spPr>
          <a:xfrm>
            <a:off x="1849438" y="3627438"/>
            <a:ext cx="6837362" cy="1279525"/>
          </a:xfrm>
          <a:prstGeom prst="rect">
            <a:avLst/>
          </a:prstGeom>
        </p:spPr>
        <p:txBody>
          <a:bodyPr/>
          <a:lstStyle>
            <a:lvl1pPr marL="0" indent="0" algn="r">
              <a:buNone/>
              <a:defRPr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s-CL" dirty="0" smtClean="0"/>
              <a:t>Subtítulo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108713767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emf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theme" Target="../theme/theme2.xml"/><Relationship Id="rId3" Type="http://schemas.openxmlformats.org/officeDocument/2006/relationships/slideLayout" Target="../slideLayouts/slideLayout10.xml"/><Relationship Id="rId7" Type="http://schemas.openxmlformats.org/officeDocument/2006/relationships/slideLayout" Target="../slideLayouts/slideLayout14.xml"/><Relationship Id="rId2" Type="http://schemas.openxmlformats.org/officeDocument/2006/relationships/slideLayout" Target="../slideLayouts/slideLayout9.xml"/><Relationship Id="rId1" Type="http://schemas.openxmlformats.org/officeDocument/2006/relationships/slideLayout" Target="../slideLayouts/slideLayout8.xml"/><Relationship Id="rId6" Type="http://schemas.openxmlformats.org/officeDocument/2006/relationships/slideLayout" Target="../slideLayouts/slideLayout13.xml"/><Relationship Id="rId5" Type="http://schemas.openxmlformats.org/officeDocument/2006/relationships/slideLayout" Target="../slideLayouts/slideLayout12.xml"/><Relationship Id="rId4" Type="http://schemas.openxmlformats.org/officeDocument/2006/relationships/slideLayout" Target="../slideLayouts/slideLayout11.xml"/><Relationship Id="rId9" Type="http://schemas.openxmlformats.org/officeDocument/2006/relationships/image" Target="../media/image1.emf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.emf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 descr="fondo 2727.ai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8742" y="0"/>
            <a:ext cx="8985258" cy="1342926"/>
          </a:xfrm>
          <a:prstGeom prst="rect">
            <a:avLst/>
          </a:prstGeom>
        </p:spPr>
      </p:pic>
      <p:sp>
        <p:nvSpPr>
          <p:cNvPr id="2" name="Marcador de título 1"/>
          <p:cNvSpPr>
            <a:spLocks noGrp="1"/>
          </p:cNvSpPr>
          <p:nvPr>
            <p:ph type="title"/>
          </p:nvPr>
        </p:nvSpPr>
        <p:spPr>
          <a:xfrm>
            <a:off x="457200" y="199926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_tradnl" dirty="0" smtClean="0"/>
              <a:t>Clic para editar título</a:t>
            </a:r>
            <a:endParaRPr lang="es-ES" dirty="0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457200" y="1600201"/>
            <a:ext cx="8229600" cy="410844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" dirty="0"/>
          </a:p>
        </p:txBody>
      </p:sp>
      <p:sp>
        <p:nvSpPr>
          <p:cNvPr id="10" name="Rectángulo 9"/>
          <p:cNvSpPr/>
          <p:nvPr/>
        </p:nvSpPr>
        <p:spPr>
          <a:xfrm>
            <a:off x="0" y="199926"/>
            <a:ext cx="158742" cy="1143000"/>
          </a:xfrm>
          <a:prstGeom prst="rect">
            <a:avLst/>
          </a:prstGeom>
          <a:solidFill>
            <a:srgbClr val="FFE2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>
              <a:solidFill>
                <a:prstClr val="white"/>
              </a:solidFill>
            </a:endParaRPr>
          </a:p>
        </p:txBody>
      </p:sp>
      <p:sp>
        <p:nvSpPr>
          <p:cNvPr id="13" name="Rectángulo 12"/>
          <p:cNvSpPr/>
          <p:nvPr/>
        </p:nvSpPr>
        <p:spPr>
          <a:xfrm flipV="1">
            <a:off x="169334" y="6566960"/>
            <a:ext cx="8815911" cy="177311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dirty="0" smtClean="0">
                <a:solidFill>
                  <a:prstClr val="white"/>
                </a:solidFill>
              </a:rPr>
              <a:t> </a:t>
            </a:r>
            <a:endParaRPr lang="es-ES" dirty="0">
              <a:solidFill>
                <a:prstClr val="white"/>
              </a:solidFill>
            </a:endParaRPr>
          </a:p>
        </p:txBody>
      </p:sp>
      <p:sp>
        <p:nvSpPr>
          <p:cNvPr id="16" name="Rectángulo 15"/>
          <p:cNvSpPr/>
          <p:nvPr/>
        </p:nvSpPr>
        <p:spPr>
          <a:xfrm>
            <a:off x="6616727" y="6083668"/>
            <a:ext cx="180971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s-ES_tradnl" sz="2000" dirty="0" err="1" smtClean="0">
                <a:solidFill>
                  <a:srgbClr val="1B69D1"/>
                </a:solidFill>
                <a:latin typeface="Arial"/>
                <a:cs typeface="Arial"/>
              </a:rPr>
              <a:t>medicina.uc.cl</a:t>
            </a:r>
            <a:endParaRPr lang="es-ES_tradnl" sz="2000" dirty="0" smtClean="0">
              <a:solidFill>
                <a:srgbClr val="1B69D1"/>
              </a:solidFill>
              <a:latin typeface="Arial"/>
              <a:cs typeface="Arial"/>
            </a:endParaRPr>
          </a:p>
        </p:txBody>
      </p:sp>
      <p:pic>
        <p:nvPicPr>
          <p:cNvPr id="9" name="Imagen 8" descr="fondo 2727.ai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27901" y="6566960"/>
            <a:ext cx="1617381" cy="1773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130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</p:sldLayoutIdLst>
  <p:txStyles>
    <p:titleStyle>
      <a:lvl1pPr algn="l" defTabSz="457200" rtl="0" eaLnBrk="1" latinLnBrk="0" hangingPunct="1">
        <a:spcBef>
          <a:spcPct val="0"/>
        </a:spcBef>
        <a:buNone/>
        <a:defRPr sz="3200" b="1" kern="1200">
          <a:solidFill>
            <a:schemeClr val="bg1"/>
          </a:solidFill>
          <a:latin typeface="Arial"/>
          <a:ea typeface="+mj-ea"/>
          <a:cs typeface="Arial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2800" b="0" kern="1200">
          <a:solidFill>
            <a:schemeClr val="tx1"/>
          </a:solidFill>
          <a:latin typeface="Arial"/>
          <a:ea typeface="+mn-ea"/>
          <a:cs typeface="Arial"/>
        </a:defRPr>
      </a:lvl1pPr>
      <a:lvl2pPr marL="365125" indent="0" algn="l" defTabSz="457200" rtl="0" eaLnBrk="1" latinLnBrk="0" hangingPunct="1">
        <a:spcBef>
          <a:spcPct val="20000"/>
        </a:spcBef>
        <a:buFontTx/>
        <a:buNone/>
        <a:defRPr sz="2800" kern="1200">
          <a:solidFill>
            <a:schemeClr val="tx1"/>
          </a:solidFill>
          <a:latin typeface="Arial"/>
          <a:ea typeface="+mn-ea"/>
          <a:cs typeface="Arial"/>
        </a:defRPr>
      </a:lvl2pPr>
      <a:lvl3pPr marL="630238" indent="-2413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Arial"/>
          <a:ea typeface="+mn-ea"/>
          <a:cs typeface="Arial"/>
        </a:defRPr>
      </a:lvl3pPr>
      <a:lvl4pPr marL="982663" indent="-268288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Arial"/>
          <a:ea typeface="+mn-ea"/>
          <a:cs typeface="Arial"/>
        </a:defRPr>
      </a:lvl4pPr>
      <a:lvl5pPr marL="982662" indent="0" algn="l" defTabSz="457200" rtl="0" eaLnBrk="1" latinLnBrk="0" hangingPunct="1">
        <a:spcBef>
          <a:spcPct val="20000"/>
        </a:spcBef>
        <a:buFontTx/>
        <a:buNone/>
        <a:defRPr sz="2000" kern="1200">
          <a:solidFill>
            <a:schemeClr val="tx1"/>
          </a:solidFill>
          <a:latin typeface="Arial"/>
          <a:ea typeface="+mn-ea"/>
          <a:cs typeface="Arial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 descr="fondo 2727.ai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8742" y="0"/>
            <a:ext cx="8985258" cy="1342926"/>
          </a:xfrm>
          <a:prstGeom prst="rect">
            <a:avLst/>
          </a:prstGeom>
        </p:spPr>
      </p:pic>
      <p:sp>
        <p:nvSpPr>
          <p:cNvPr id="2" name="Marcador de título 1"/>
          <p:cNvSpPr>
            <a:spLocks noGrp="1"/>
          </p:cNvSpPr>
          <p:nvPr>
            <p:ph type="title"/>
          </p:nvPr>
        </p:nvSpPr>
        <p:spPr>
          <a:xfrm>
            <a:off x="457200" y="199926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_tradnl" dirty="0" smtClean="0"/>
              <a:t>Clic para editar título</a:t>
            </a:r>
            <a:endParaRPr lang="es-ES" dirty="0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457200" y="1600201"/>
            <a:ext cx="8229600" cy="410844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" dirty="0"/>
          </a:p>
        </p:txBody>
      </p:sp>
      <p:sp>
        <p:nvSpPr>
          <p:cNvPr id="10" name="Rectángulo 9"/>
          <p:cNvSpPr/>
          <p:nvPr/>
        </p:nvSpPr>
        <p:spPr>
          <a:xfrm>
            <a:off x="0" y="199926"/>
            <a:ext cx="158742" cy="1143000"/>
          </a:xfrm>
          <a:prstGeom prst="rect">
            <a:avLst/>
          </a:prstGeom>
          <a:solidFill>
            <a:srgbClr val="FFE2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>
              <a:solidFill>
                <a:prstClr val="white"/>
              </a:solidFill>
            </a:endParaRPr>
          </a:p>
        </p:txBody>
      </p:sp>
      <p:sp>
        <p:nvSpPr>
          <p:cNvPr id="13" name="Rectángulo 12"/>
          <p:cNvSpPr/>
          <p:nvPr/>
        </p:nvSpPr>
        <p:spPr>
          <a:xfrm flipV="1">
            <a:off x="169334" y="6566960"/>
            <a:ext cx="8815911" cy="177311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dirty="0" smtClean="0">
                <a:solidFill>
                  <a:prstClr val="white"/>
                </a:solidFill>
              </a:rPr>
              <a:t> </a:t>
            </a:r>
            <a:endParaRPr lang="es-ES" dirty="0">
              <a:solidFill>
                <a:prstClr val="white"/>
              </a:solidFill>
            </a:endParaRPr>
          </a:p>
        </p:txBody>
      </p:sp>
      <p:sp>
        <p:nvSpPr>
          <p:cNvPr id="16" name="Rectángulo 15"/>
          <p:cNvSpPr/>
          <p:nvPr/>
        </p:nvSpPr>
        <p:spPr>
          <a:xfrm>
            <a:off x="6616727" y="6083668"/>
            <a:ext cx="180971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s-ES_tradnl" sz="2000" dirty="0" err="1" smtClean="0">
                <a:solidFill>
                  <a:srgbClr val="1B69D1"/>
                </a:solidFill>
                <a:latin typeface="Arial"/>
                <a:cs typeface="Arial"/>
              </a:rPr>
              <a:t>medicina.uc.cl</a:t>
            </a:r>
            <a:endParaRPr lang="es-ES_tradnl" sz="2000" dirty="0" smtClean="0">
              <a:solidFill>
                <a:srgbClr val="1B69D1"/>
              </a:solidFill>
              <a:latin typeface="Arial"/>
              <a:cs typeface="Arial"/>
            </a:endParaRPr>
          </a:p>
        </p:txBody>
      </p:sp>
      <p:pic>
        <p:nvPicPr>
          <p:cNvPr id="9" name="Imagen 8" descr="fondo 2727.ai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27901" y="6566960"/>
            <a:ext cx="1617381" cy="1773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91275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9" r:id="rId1"/>
    <p:sldLayoutId id="2147483670" r:id="rId2"/>
    <p:sldLayoutId id="2147483671" r:id="rId3"/>
    <p:sldLayoutId id="2147483672" r:id="rId4"/>
    <p:sldLayoutId id="2147483673" r:id="rId5"/>
    <p:sldLayoutId id="2147483674" r:id="rId6"/>
    <p:sldLayoutId id="2147483675" r:id="rId7"/>
  </p:sldLayoutIdLst>
  <p:txStyles>
    <p:titleStyle>
      <a:lvl1pPr algn="l" defTabSz="457200" rtl="0" eaLnBrk="1" latinLnBrk="0" hangingPunct="1">
        <a:spcBef>
          <a:spcPct val="0"/>
        </a:spcBef>
        <a:buNone/>
        <a:defRPr sz="3200" b="1" kern="1200">
          <a:solidFill>
            <a:schemeClr val="bg1"/>
          </a:solidFill>
          <a:latin typeface="Arial"/>
          <a:ea typeface="+mj-ea"/>
          <a:cs typeface="Arial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2800" b="0" kern="1200">
          <a:solidFill>
            <a:schemeClr val="tx1"/>
          </a:solidFill>
          <a:latin typeface="Arial"/>
          <a:ea typeface="+mn-ea"/>
          <a:cs typeface="Arial"/>
        </a:defRPr>
      </a:lvl1pPr>
      <a:lvl2pPr marL="365125" indent="0" algn="l" defTabSz="457200" rtl="0" eaLnBrk="1" latinLnBrk="0" hangingPunct="1">
        <a:spcBef>
          <a:spcPct val="20000"/>
        </a:spcBef>
        <a:buFontTx/>
        <a:buNone/>
        <a:defRPr sz="2800" kern="1200">
          <a:solidFill>
            <a:schemeClr val="tx1"/>
          </a:solidFill>
          <a:latin typeface="Arial"/>
          <a:ea typeface="+mn-ea"/>
          <a:cs typeface="Arial"/>
        </a:defRPr>
      </a:lvl2pPr>
      <a:lvl3pPr marL="630238" indent="-2413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Arial"/>
          <a:ea typeface="+mn-ea"/>
          <a:cs typeface="Arial"/>
        </a:defRPr>
      </a:lvl3pPr>
      <a:lvl4pPr marL="982663" indent="-268288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Arial"/>
          <a:ea typeface="+mn-ea"/>
          <a:cs typeface="Arial"/>
        </a:defRPr>
      </a:lvl4pPr>
      <a:lvl5pPr marL="982662" indent="0" algn="l" defTabSz="457200" rtl="0" eaLnBrk="1" latinLnBrk="0" hangingPunct="1">
        <a:spcBef>
          <a:spcPct val="20000"/>
        </a:spcBef>
        <a:buFontTx/>
        <a:buNone/>
        <a:defRPr sz="2000" kern="1200">
          <a:solidFill>
            <a:schemeClr val="tx1"/>
          </a:solidFill>
          <a:latin typeface="Arial"/>
          <a:ea typeface="+mn-ea"/>
          <a:cs typeface="Arial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 descr="Fac. Medicina18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4954" y="205116"/>
            <a:ext cx="3832096" cy="1292386"/>
          </a:xfrm>
          <a:prstGeom prst="rect">
            <a:avLst/>
          </a:prstGeom>
        </p:spPr>
      </p:pic>
      <p:sp>
        <p:nvSpPr>
          <p:cNvPr id="9" name="Subtítulo 2"/>
          <p:cNvSpPr txBox="1">
            <a:spLocks/>
          </p:cNvSpPr>
          <p:nvPr/>
        </p:nvSpPr>
        <p:spPr>
          <a:xfrm>
            <a:off x="574970" y="4120719"/>
            <a:ext cx="7197430" cy="107195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r" defTabSz="457200" rtl="0" eaLnBrk="1" latinLnBrk="0" hangingPunct="1">
              <a:lnSpc>
                <a:spcPct val="9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s-ES" dirty="0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10" name="Imagen 9" descr="fondo 2727.ai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92958" y="1"/>
            <a:ext cx="4451041" cy="1497500"/>
          </a:xfrm>
          <a:prstGeom prst="rect">
            <a:avLst/>
          </a:prstGeom>
          <a:solidFill>
            <a:srgbClr val="3366FF"/>
          </a:solidFill>
        </p:spPr>
      </p:pic>
      <p:sp>
        <p:nvSpPr>
          <p:cNvPr id="11" name="Rectángulo 10"/>
          <p:cNvSpPr/>
          <p:nvPr/>
        </p:nvSpPr>
        <p:spPr>
          <a:xfrm flipV="1">
            <a:off x="-1" y="-5"/>
            <a:ext cx="177417" cy="1497501"/>
          </a:xfrm>
          <a:prstGeom prst="rect">
            <a:avLst/>
          </a:prstGeom>
          <a:solidFill>
            <a:srgbClr val="FFE2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endParaRPr lang="es-ES">
              <a:solidFill>
                <a:prstClr val="white"/>
              </a:solidFill>
            </a:endParaRPr>
          </a:p>
        </p:txBody>
      </p:sp>
      <p:sp>
        <p:nvSpPr>
          <p:cNvPr id="12" name="Rectángulo 11"/>
          <p:cNvSpPr/>
          <p:nvPr/>
        </p:nvSpPr>
        <p:spPr>
          <a:xfrm flipV="1">
            <a:off x="169334" y="6566960"/>
            <a:ext cx="8815911" cy="177311"/>
          </a:xfrm>
          <a:prstGeom prst="rect">
            <a:avLst/>
          </a:prstGeom>
          <a:solidFill>
            <a:srgbClr val="BFBFB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r>
              <a:rPr lang="es-ES" dirty="0" smtClean="0">
                <a:solidFill>
                  <a:prstClr val="white"/>
                </a:solidFill>
              </a:rPr>
              <a:t> </a:t>
            </a:r>
            <a:endParaRPr lang="es-ES" dirty="0">
              <a:solidFill>
                <a:prstClr val="white"/>
              </a:solidFill>
            </a:endParaRPr>
          </a:p>
        </p:txBody>
      </p:sp>
      <p:sp>
        <p:nvSpPr>
          <p:cNvPr id="15" name="Rectángulo 14"/>
          <p:cNvSpPr/>
          <p:nvPr/>
        </p:nvSpPr>
        <p:spPr>
          <a:xfrm>
            <a:off x="6528350" y="47674"/>
            <a:ext cx="255135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 defTabSz="457200"/>
            <a:r>
              <a:rPr lang="es-ES_tradnl" sz="2000" dirty="0" smtClean="0">
                <a:solidFill>
                  <a:prstClr val="white"/>
                </a:solidFill>
                <a:latin typeface="Arial"/>
                <a:cs typeface="Arial"/>
              </a:rPr>
              <a:t>Escuela de Medicina</a:t>
            </a:r>
          </a:p>
        </p:txBody>
      </p:sp>
      <p:sp>
        <p:nvSpPr>
          <p:cNvPr id="17" name="Rectángulo 16"/>
          <p:cNvSpPr/>
          <p:nvPr/>
        </p:nvSpPr>
        <p:spPr>
          <a:xfrm>
            <a:off x="6616727" y="6083668"/>
            <a:ext cx="180971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 defTabSz="457200"/>
            <a:r>
              <a:rPr lang="es-ES_tradnl" sz="2000" dirty="0" err="1" smtClean="0">
                <a:solidFill>
                  <a:srgbClr val="1B69D1"/>
                </a:solidFill>
                <a:latin typeface="Arial"/>
                <a:cs typeface="Arial"/>
              </a:rPr>
              <a:t>medicina.uc.cl</a:t>
            </a:r>
            <a:endParaRPr lang="es-ES_tradnl" sz="2000" dirty="0" smtClean="0">
              <a:solidFill>
                <a:srgbClr val="1B69D1"/>
              </a:solidFill>
              <a:latin typeface="Arial"/>
              <a:cs typeface="Arial"/>
            </a:endParaRPr>
          </a:p>
        </p:txBody>
      </p:sp>
      <p:pic>
        <p:nvPicPr>
          <p:cNvPr id="13" name="Imagen 12" descr="fondo 2727.ai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27901" y="6566960"/>
            <a:ext cx="1617381" cy="177310"/>
          </a:xfrm>
          <a:prstGeom prst="rect">
            <a:avLst/>
          </a:prstGeom>
        </p:spPr>
      </p:pic>
      <p:sp>
        <p:nvSpPr>
          <p:cNvPr id="14" name="1 Título"/>
          <p:cNvSpPr txBox="1">
            <a:spLocks/>
          </p:cNvSpPr>
          <p:nvPr/>
        </p:nvSpPr>
        <p:spPr>
          <a:xfrm>
            <a:off x="294640" y="2591118"/>
            <a:ext cx="8229600" cy="1422082"/>
          </a:xfrm>
          <a:prstGeom prst="rect">
            <a:avLst/>
          </a:prstGeom>
        </p:spPr>
        <p:txBody>
          <a:bodyPr/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r"/>
            <a:endParaRPr lang="es-ES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845816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8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.emf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8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gif"/><Relationship Id="rId1" Type="http://schemas.openxmlformats.org/officeDocument/2006/relationships/slideLayout" Target="../slideLayouts/slideLayout1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gif"/><Relationship Id="rId1" Type="http://schemas.openxmlformats.org/officeDocument/2006/relationships/slideLayout" Target="../slideLayouts/slideLayout1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4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4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14.xml"/><Relationship Id="rId1" Type="http://schemas.openxmlformats.org/officeDocument/2006/relationships/tags" Target="../tags/tag1.xml"/><Relationship Id="rId4" Type="http://schemas.openxmlformats.org/officeDocument/2006/relationships/image" Target="../media/image25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14.xml"/><Relationship Id="rId1" Type="http://schemas.openxmlformats.org/officeDocument/2006/relationships/tags" Target="../tags/tag2.xml"/><Relationship Id="rId6" Type="http://schemas.openxmlformats.org/officeDocument/2006/relationships/image" Target="../media/image27.emf"/><Relationship Id="rId5" Type="http://schemas.openxmlformats.org/officeDocument/2006/relationships/image" Target="../media/image26.emf"/><Relationship Id="rId4" Type="http://schemas.openxmlformats.org/officeDocument/2006/relationships/image" Target="../media/image25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3.xml"/><Relationship Id="rId2" Type="http://schemas.openxmlformats.org/officeDocument/2006/relationships/slideLayout" Target="../slideLayouts/slideLayout14.xml"/><Relationship Id="rId1" Type="http://schemas.openxmlformats.org/officeDocument/2006/relationships/tags" Target="../tags/tag3.xml"/><Relationship Id="rId4" Type="http://schemas.openxmlformats.org/officeDocument/2006/relationships/image" Target="../media/image28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.xml"/><Relationship Id="rId2" Type="http://schemas.openxmlformats.org/officeDocument/2006/relationships/slideLayout" Target="../slideLayouts/slideLayout14.xml"/><Relationship Id="rId1" Type="http://schemas.openxmlformats.org/officeDocument/2006/relationships/tags" Target="../tags/tag4.xml"/><Relationship Id="rId4" Type="http://schemas.openxmlformats.org/officeDocument/2006/relationships/image" Target="../media/image29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67544" y="1916832"/>
            <a:ext cx="8229600" cy="3024336"/>
          </a:xfrm>
        </p:spPr>
        <p:txBody>
          <a:bodyPr/>
          <a:lstStyle/>
          <a:p>
            <a:pPr algn="l"/>
            <a:r>
              <a:rPr lang="es-CL" sz="3200" b="1" dirty="0">
                <a:solidFill>
                  <a:srgbClr val="002060"/>
                </a:solidFill>
              </a:rPr>
              <a:t>¿Cómo dar respuesta a la Atención de </a:t>
            </a:r>
            <a:br>
              <a:rPr lang="es-CL" sz="3200" b="1" dirty="0">
                <a:solidFill>
                  <a:srgbClr val="002060"/>
                </a:solidFill>
              </a:rPr>
            </a:br>
            <a:r>
              <a:rPr lang="es-CL" sz="3200" b="1" dirty="0">
                <a:solidFill>
                  <a:srgbClr val="002060"/>
                </a:solidFill>
              </a:rPr>
              <a:t>  </a:t>
            </a:r>
            <a:r>
              <a:rPr lang="es-CL" sz="3200" b="1" dirty="0" smtClean="0">
                <a:solidFill>
                  <a:srgbClr val="002060"/>
                </a:solidFill>
              </a:rPr>
              <a:t>						Salud </a:t>
            </a:r>
            <a:r>
              <a:rPr lang="es-CL" sz="3200" b="1" dirty="0">
                <a:solidFill>
                  <a:srgbClr val="002060"/>
                </a:solidFill>
              </a:rPr>
              <a:t>en </a:t>
            </a:r>
            <a:r>
              <a:rPr lang="es-CL" sz="3200" b="1" dirty="0" smtClean="0">
                <a:solidFill>
                  <a:srgbClr val="002060"/>
                </a:solidFill>
              </a:rPr>
              <a:t>Chile? </a:t>
            </a:r>
            <a:br>
              <a:rPr lang="es-CL" sz="3200" b="1" dirty="0" smtClean="0">
                <a:solidFill>
                  <a:srgbClr val="002060"/>
                </a:solidFill>
              </a:rPr>
            </a:br>
            <a:r>
              <a:rPr lang="es-CL" sz="3200" b="1" dirty="0" smtClean="0">
                <a:solidFill>
                  <a:srgbClr val="002060"/>
                </a:solidFill>
              </a:rPr>
              <a:t>	</a:t>
            </a:r>
            <a:r>
              <a:rPr lang="es-CL" sz="2800" b="1" dirty="0" smtClean="0">
                <a:solidFill>
                  <a:srgbClr val="002060"/>
                </a:solidFill>
              </a:rPr>
              <a:t>La dotación de Médicos como Política de 									Estado. </a:t>
            </a:r>
            <a:br>
              <a:rPr lang="es-CL" sz="2800" b="1" dirty="0" smtClean="0">
                <a:solidFill>
                  <a:srgbClr val="002060"/>
                </a:solidFill>
              </a:rPr>
            </a:br>
            <a:r>
              <a:rPr lang="es-CL" sz="3200" b="1" dirty="0" smtClean="0">
                <a:solidFill>
                  <a:srgbClr val="002060"/>
                </a:solidFill>
              </a:rPr>
              <a:t/>
            </a:r>
            <a:br>
              <a:rPr lang="es-CL" sz="3200" b="1" dirty="0" smtClean="0">
                <a:solidFill>
                  <a:srgbClr val="002060"/>
                </a:solidFill>
              </a:rPr>
            </a:br>
            <a:r>
              <a:rPr lang="es-CL" sz="2000" b="1" dirty="0">
                <a:solidFill>
                  <a:srgbClr val="002060"/>
                </a:solidFill>
              </a:rPr>
              <a:t/>
            </a:r>
            <a:br>
              <a:rPr lang="es-CL" sz="2000" b="1" dirty="0">
                <a:solidFill>
                  <a:srgbClr val="002060"/>
                </a:solidFill>
              </a:rPr>
            </a:br>
            <a:r>
              <a:rPr lang="es-CL" sz="1600" b="1" dirty="0" smtClean="0">
                <a:solidFill>
                  <a:srgbClr val="002060"/>
                </a:solidFill>
              </a:rPr>
              <a:t>Dr. Klaus </a:t>
            </a:r>
            <a:r>
              <a:rPr lang="es-CL" sz="1600" b="1" dirty="0" err="1" smtClean="0">
                <a:solidFill>
                  <a:srgbClr val="002060"/>
                </a:solidFill>
              </a:rPr>
              <a:t>Puschel</a:t>
            </a:r>
            <a:r>
              <a:rPr lang="es-CL" sz="1600" b="1" dirty="0" smtClean="0">
                <a:solidFill>
                  <a:srgbClr val="002060"/>
                </a:solidFill>
              </a:rPr>
              <a:t> I</a:t>
            </a:r>
            <a:br>
              <a:rPr lang="es-CL" sz="1600" b="1" dirty="0" smtClean="0">
                <a:solidFill>
                  <a:srgbClr val="002060"/>
                </a:solidFill>
              </a:rPr>
            </a:br>
            <a:r>
              <a:rPr lang="es-CL" sz="1600" b="1" dirty="0" smtClean="0">
                <a:solidFill>
                  <a:srgbClr val="002060"/>
                </a:solidFill>
              </a:rPr>
              <a:t>Director</a:t>
            </a:r>
            <a:br>
              <a:rPr lang="es-CL" sz="1600" b="1" dirty="0" smtClean="0">
                <a:solidFill>
                  <a:srgbClr val="002060"/>
                </a:solidFill>
              </a:rPr>
            </a:br>
            <a:r>
              <a:rPr lang="es-CL" sz="1600" b="1" dirty="0" smtClean="0">
                <a:solidFill>
                  <a:srgbClr val="002060"/>
                </a:solidFill>
              </a:rPr>
              <a:t>Escuela de Medicina PUC</a:t>
            </a:r>
            <a:endParaRPr lang="es-ES" sz="1600" b="1" dirty="0">
              <a:solidFill>
                <a:srgbClr val="002060"/>
              </a:solidFill>
            </a:endParaRPr>
          </a:p>
        </p:txBody>
      </p:sp>
      <p:sp>
        <p:nvSpPr>
          <p:cNvPr id="5" name="4 Rectángulo"/>
          <p:cNvSpPr/>
          <p:nvPr/>
        </p:nvSpPr>
        <p:spPr>
          <a:xfrm>
            <a:off x="4644008" y="1124744"/>
            <a:ext cx="4499992" cy="504056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465661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¿</a:t>
            </a:r>
            <a:r>
              <a:rPr lang="es-CL" sz="2800" dirty="0" smtClean="0"/>
              <a:t>Cuánta Dotación </a:t>
            </a:r>
            <a:r>
              <a:rPr lang="es-CL" sz="2800" dirty="0"/>
              <a:t>M</a:t>
            </a:r>
            <a:r>
              <a:rPr lang="es-CL" sz="2800" dirty="0" smtClean="0"/>
              <a:t>édica?</a:t>
            </a:r>
            <a:endParaRPr lang="es-ES" sz="2800" dirty="0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700808"/>
            <a:ext cx="8936292" cy="428250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4 Elipse"/>
          <p:cNvSpPr/>
          <p:nvPr/>
        </p:nvSpPr>
        <p:spPr>
          <a:xfrm>
            <a:off x="7308304" y="4365104"/>
            <a:ext cx="288032" cy="1368152"/>
          </a:xfrm>
          <a:prstGeom prst="ellipse">
            <a:avLst/>
          </a:prstGeom>
          <a:noFill/>
          <a:ln>
            <a:solidFill>
              <a:srgbClr val="FF0000"/>
            </a:solidFill>
          </a:ln>
          <a:effectLst>
            <a:outerShdw blurRad="50800" dist="50800" dir="5400000" algn="ctr" rotWithShape="0">
              <a:srgbClr val="FF0000"/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8268592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Evolución Dotación Médica</a:t>
            </a:r>
            <a:endParaRPr lang="es-ES" sz="2800" dirty="0"/>
          </a:p>
        </p:txBody>
      </p:sp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1866660"/>
            <a:ext cx="8244408" cy="28195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7725" y="5050200"/>
            <a:ext cx="170497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7725" y="4890996"/>
            <a:ext cx="3609975" cy="1809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431949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Evolución Formación Médica</a:t>
            </a:r>
            <a:endParaRPr lang="es-ES" sz="2800" dirty="0"/>
          </a:p>
        </p:txBody>
      </p:sp>
      <p:pic>
        <p:nvPicPr>
          <p:cNvPr id="1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6204634"/>
            <a:ext cx="170497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6045430"/>
            <a:ext cx="3609975" cy="1809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3506" y="1412776"/>
            <a:ext cx="5019675" cy="4438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687853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Evolución Formación Especialistas</a:t>
            </a:r>
            <a:endParaRPr lang="es-ES" sz="2800" dirty="0"/>
          </a:p>
        </p:txBody>
      </p:sp>
      <p:pic>
        <p:nvPicPr>
          <p:cNvPr id="8" name="Picture 3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765" t="39491" r="6800" b="28596"/>
          <a:stretch/>
        </p:blipFill>
        <p:spPr bwMode="auto">
          <a:xfrm>
            <a:off x="1320687" y="1177039"/>
            <a:ext cx="6352581" cy="15320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2" descr="http://static.latercera.com/20131003/1828488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640" y="2708920"/>
            <a:ext cx="5137785" cy="36461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2 Rectángulo"/>
          <p:cNvSpPr/>
          <p:nvPr/>
        </p:nvSpPr>
        <p:spPr>
          <a:xfrm>
            <a:off x="7673268" y="1177039"/>
            <a:ext cx="1470732" cy="163729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2" name="11 Rectángulo"/>
          <p:cNvSpPr/>
          <p:nvPr/>
        </p:nvSpPr>
        <p:spPr>
          <a:xfrm>
            <a:off x="179511" y="1165710"/>
            <a:ext cx="1141175" cy="17505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0274156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Evolución Formación Especialistas</a:t>
            </a:r>
            <a:endParaRPr lang="es-ES" sz="2800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 rotWithShape="1">
          <a:blip r:embed="rId2" cstate="print"/>
          <a:srcRect l="4054" t="8697" r="4398" b="70767"/>
          <a:stretch/>
        </p:blipFill>
        <p:spPr bwMode="auto">
          <a:xfrm>
            <a:off x="759794" y="1340768"/>
            <a:ext cx="7768427" cy="13069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4014"/>
          <a:stretch/>
        </p:blipFill>
        <p:spPr bwMode="auto">
          <a:xfrm>
            <a:off x="854063" y="3429000"/>
            <a:ext cx="7498730" cy="25877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2 Rectángulo"/>
          <p:cNvSpPr/>
          <p:nvPr/>
        </p:nvSpPr>
        <p:spPr>
          <a:xfrm>
            <a:off x="1907704" y="2924944"/>
            <a:ext cx="5472608" cy="360040"/>
          </a:xfrm>
          <a:prstGeom prst="rect">
            <a:avLst/>
          </a:prstGeom>
          <a:noFill/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16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Ingreso </a:t>
            </a:r>
            <a:r>
              <a:rPr lang="es-CL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</a:t>
            </a:r>
            <a:r>
              <a:rPr lang="es-CL" sz="16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rogramas de Especialidad Médica Egresados Medicina UC 2009-2013 </a:t>
            </a:r>
            <a:endParaRPr lang="es-CL" sz="16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477662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2884" y="1196752"/>
            <a:ext cx="6936629" cy="47975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3 Rectángulo"/>
          <p:cNvSpPr/>
          <p:nvPr/>
        </p:nvSpPr>
        <p:spPr>
          <a:xfrm>
            <a:off x="7899513" y="1196752"/>
            <a:ext cx="1244487" cy="144016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5" name="4 Rectángulo"/>
          <p:cNvSpPr/>
          <p:nvPr/>
        </p:nvSpPr>
        <p:spPr>
          <a:xfrm>
            <a:off x="0" y="1196752"/>
            <a:ext cx="962884" cy="144016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6" name="5 Rectángulo"/>
          <p:cNvSpPr/>
          <p:nvPr/>
        </p:nvSpPr>
        <p:spPr>
          <a:xfrm>
            <a:off x="1403648" y="6093296"/>
            <a:ext cx="4572000" cy="461665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s-CL" sz="800" dirty="0">
                <a:latin typeface="Arial" panose="020B0604020202020204" pitchFamily="34" charset="0"/>
                <a:cs typeface="Arial" panose="020B0604020202020204" pitchFamily="34" charset="0"/>
              </a:rPr>
              <a:t>Subsecretaría de Redes Asistenciales. Departamento de Estudios de Recursos Humanos. Estudio de brechas de oferta y demanda de médicos especialistas en Chile. Colaboración Técnica Banco Mundial – Gobierno de Chile. Serie Cuadernos de Redes Nº 31. Enero 2010.</a:t>
            </a:r>
          </a:p>
        </p:txBody>
      </p:sp>
    </p:spTree>
    <p:extLst>
      <p:ext uri="{BB962C8B-B14F-4D97-AF65-F5344CB8AC3E}">
        <p14:creationId xmlns:p14="http://schemas.microsoft.com/office/powerpoint/2010/main" val="5450395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¿Qué especialistas médicos?</a:t>
            </a:r>
            <a:endParaRPr lang="es-ES" sz="2800" dirty="0"/>
          </a:p>
        </p:txBody>
      </p:sp>
      <p:pic>
        <p:nvPicPr>
          <p:cNvPr id="3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1772816"/>
            <a:ext cx="8064896" cy="333563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5843821"/>
            <a:ext cx="1704975" cy="16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5684617"/>
            <a:ext cx="3609975" cy="1809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5 Elipse"/>
          <p:cNvSpPr/>
          <p:nvPr/>
        </p:nvSpPr>
        <p:spPr>
          <a:xfrm>
            <a:off x="7308304" y="3284984"/>
            <a:ext cx="720080" cy="864096"/>
          </a:xfrm>
          <a:prstGeom prst="ellipse">
            <a:avLst/>
          </a:prstGeom>
          <a:noFill/>
          <a:effectLst>
            <a:outerShdw blurRad="50800" dist="50800" dir="5400000" algn="ctr" rotWithShape="0">
              <a:srgbClr val="FF0000"/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2371484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142" y="1337510"/>
            <a:ext cx="4897184" cy="51795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3 Rectángulo"/>
          <p:cNvSpPr/>
          <p:nvPr/>
        </p:nvSpPr>
        <p:spPr>
          <a:xfrm>
            <a:off x="5144715" y="5445224"/>
            <a:ext cx="2651045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L" sz="900" dirty="0">
                <a:latin typeface="Arial" panose="020B0604020202020204" pitchFamily="34" charset="0"/>
                <a:cs typeface="Arial" panose="020B0604020202020204" pitchFamily="34" charset="0"/>
              </a:rPr>
              <a:t>Organización para la Cooperación y el Desarrollo Económico. Panorama de la Salud 2007. Los Indicadores de la OCDE. 2007 </a:t>
            </a:r>
          </a:p>
        </p:txBody>
      </p:sp>
      <p:sp>
        <p:nvSpPr>
          <p:cNvPr id="5" name="4 Rectángulo"/>
          <p:cNvSpPr/>
          <p:nvPr/>
        </p:nvSpPr>
        <p:spPr>
          <a:xfrm>
            <a:off x="4239409" y="3950122"/>
            <a:ext cx="1800200" cy="28803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4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Chile</a:t>
            </a:r>
            <a:endParaRPr lang="es-CL" sz="14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5 Rectángulo"/>
          <p:cNvSpPr/>
          <p:nvPr/>
        </p:nvSpPr>
        <p:spPr>
          <a:xfrm>
            <a:off x="4835352" y="4048419"/>
            <a:ext cx="216024" cy="4571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7" name="6 Rectángulo"/>
          <p:cNvSpPr/>
          <p:nvPr/>
        </p:nvSpPr>
        <p:spPr>
          <a:xfrm>
            <a:off x="4835353" y="4094138"/>
            <a:ext cx="1023728" cy="45719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8" name="7 Rectángulo"/>
          <p:cNvSpPr/>
          <p:nvPr/>
        </p:nvSpPr>
        <p:spPr>
          <a:xfrm>
            <a:off x="5247521" y="3842110"/>
            <a:ext cx="432048" cy="206309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9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0.2</a:t>
            </a:r>
            <a:endParaRPr lang="es-CL" sz="9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5867195" y="3846967"/>
            <a:ext cx="432048" cy="206309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9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1.6</a:t>
            </a:r>
            <a:endParaRPr lang="es-CL" sz="9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1 Título"/>
          <p:cNvSpPr>
            <a:spLocks noGrp="1"/>
          </p:cNvSpPr>
          <p:nvPr>
            <p:ph type="title"/>
          </p:nvPr>
        </p:nvSpPr>
        <p:spPr>
          <a:xfrm>
            <a:off x="467544" y="116632"/>
            <a:ext cx="8229600" cy="1143000"/>
          </a:xfrm>
        </p:spPr>
        <p:txBody>
          <a:bodyPr>
            <a:normAutofit/>
          </a:bodyPr>
          <a:lstStyle/>
          <a:p>
            <a:pPr algn="ctr"/>
            <a:r>
              <a:rPr lang="es-CL" sz="2800" dirty="0" smtClean="0"/>
              <a:t>¿Qué especialistas médicos?</a:t>
            </a:r>
            <a:endParaRPr lang="es-ES" sz="2800" dirty="0"/>
          </a:p>
        </p:txBody>
      </p:sp>
    </p:spTree>
    <p:extLst>
      <p:ext uri="{BB962C8B-B14F-4D97-AF65-F5344CB8AC3E}">
        <p14:creationId xmlns:p14="http://schemas.microsoft.com/office/powerpoint/2010/main" val="20132468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273" y="1119874"/>
            <a:ext cx="9144000" cy="613444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2 Elipse"/>
          <p:cNvSpPr/>
          <p:nvPr/>
        </p:nvSpPr>
        <p:spPr>
          <a:xfrm>
            <a:off x="7092280" y="1844824"/>
            <a:ext cx="720080" cy="504056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4" name="3 Elipse"/>
          <p:cNvSpPr/>
          <p:nvPr/>
        </p:nvSpPr>
        <p:spPr>
          <a:xfrm>
            <a:off x="3395599" y="2096852"/>
            <a:ext cx="1296144" cy="504056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" name="1 Título"/>
          <p:cNvSpPr txBox="1">
            <a:spLocks/>
          </p:cNvSpPr>
          <p:nvPr/>
        </p:nvSpPr>
        <p:spPr>
          <a:xfrm>
            <a:off x="467544" y="116632"/>
            <a:ext cx="8229600" cy="1143000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200" b="1" kern="1200">
                <a:solidFill>
                  <a:schemeClr val="bg1"/>
                </a:solidFill>
                <a:latin typeface="Arial"/>
                <a:ea typeface="+mj-ea"/>
                <a:cs typeface="Arial"/>
              </a:defRPr>
            </a:lvl1pPr>
          </a:lstStyle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</p:spTree>
    <p:extLst>
      <p:ext uri="{BB962C8B-B14F-4D97-AF65-F5344CB8AC3E}">
        <p14:creationId xmlns:p14="http://schemas.microsoft.com/office/powerpoint/2010/main" val="15005464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764704"/>
            <a:ext cx="9144000" cy="60486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1 Título"/>
          <p:cNvSpPr txBox="1">
            <a:spLocks/>
          </p:cNvSpPr>
          <p:nvPr/>
        </p:nvSpPr>
        <p:spPr>
          <a:xfrm>
            <a:off x="467544" y="116632"/>
            <a:ext cx="8229600" cy="1143000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200" b="1" kern="1200">
                <a:solidFill>
                  <a:schemeClr val="bg1"/>
                </a:solidFill>
                <a:latin typeface="Arial"/>
                <a:ea typeface="+mj-ea"/>
                <a:cs typeface="Arial"/>
              </a:defRPr>
            </a:lvl1pPr>
          </a:lstStyle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</p:spTree>
    <p:extLst>
      <p:ext uri="{BB962C8B-B14F-4D97-AF65-F5344CB8AC3E}">
        <p14:creationId xmlns:p14="http://schemas.microsoft.com/office/powerpoint/2010/main" val="3824924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8525" y="1340768"/>
            <a:ext cx="9020175" cy="54879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1 Título"/>
          <p:cNvSpPr txBox="1">
            <a:spLocks/>
          </p:cNvSpPr>
          <p:nvPr/>
        </p:nvSpPr>
        <p:spPr>
          <a:xfrm>
            <a:off x="467544" y="116632"/>
            <a:ext cx="8229600" cy="792088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200" b="1" kern="1200">
                <a:solidFill>
                  <a:schemeClr val="bg1"/>
                </a:solidFill>
                <a:latin typeface="Arial"/>
                <a:ea typeface="+mj-ea"/>
                <a:cs typeface="Arial"/>
              </a:defRPr>
            </a:lvl1pPr>
          </a:lstStyle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</p:spTree>
    <p:extLst>
      <p:ext uri="{BB962C8B-B14F-4D97-AF65-F5344CB8AC3E}">
        <p14:creationId xmlns:p14="http://schemas.microsoft.com/office/powerpoint/2010/main" val="5882528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980728"/>
            <a:ext cx="9144000" cy="55819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1 Título"/>
          <p:cNvSpPr txBox="1">
            <a:spLocks/>
          </p:cNvSpPr>
          <p:nvPr/>
        </p:nvSpPr>
        <p:spPr>
          <a:xfrm>
            <a:off x="467544" y="116632"/>
            <a:ext cx="8229600" cy="792088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200" b="1" kern="1200">
                <a:solidFill>
                  <a:schemeClr val="bg1"/>
                </a:solidFill>
                <a:latin typeface="Arial"/>
                <a:ea typeface="+mj-ea"/>
                <a:cs typeface="Arial"/>
              </a:defRPr>
            </a:lvl1pPr>
          </a:lstStyle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</p:spTree>
    <p:extLst>
      <p:ext uri="{BB962C8B-B14F-4D97-AF65-F5344CB8AC3E}">
        <p14:creationId xmlns:p14="http://schemas.microsoft.com/office/powerpoint/2010/main" val="3216743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 Título"/>
          <p:cNvSpPr txBox="1">
            <a:spLocks/>
          </p:cNvSpPr>
          <p:nvPr/>
        </p:nvSpPr>
        <p:spPr>
          <a:xfrm>
            <a:off x="467544" y="116632"/>
            <a:ext cx="8229600" cy="792088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200" b="1" kern="1200">
                <a:solidFill>
                  <a:schemeClr val="bg1"/>
                </a:solidFill>
                <a:latin typeface="Arial"/>
                <a:ea typeface="+mj-ea"/>
                <a:cs typeface="Arial"/>
              </a:defRPr>
            </a:lvl1pPr>
          </a:lstStyle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  <p:sp>
        <p:nvSpPr>
          <p:cNvPr id="5" name="4 Rectángulo"/>
          <p:cNvSpPr/>
          <p:nvPr/>
        </p:nvSpPr>
        <p:spPr>
          <a:xfrm>
            <a:off x="251520" y="1700808"/>
            <a:ext cx="8640960" cy="2736304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b="1" dirty="0" smtClean="0">
                <a:latin typeface="Arial" panose="020B0604020202020204" pitchFamily="34" charset="0"/>
                <a:cs typeface="Arial" panose="020B0604020202020204" pitchFamily="34" charset="0"/>
              </a:rPr>
              <a:t>Priorizar Especialistas Médicos para la Atención Primaria</a:t>
            </a:r>
          </a:p>
          <a:p>
            <a:pPr algn="ctr"/>
            <a:endParaRPr lang="es-CL" sz="20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s-CL" sz="2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Reduzcan Hospitalizaciones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s-CL" sz="2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Reduzcan Consultas en Urgencia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s-CL" sz="2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Reduzcan generación listas espera (procedimientos consultas)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s-CL" sz="2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Contribuyan a integración del sistema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es-CL" sz="20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286198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4" name="Picture 4" descr="http://www.aafp.org/afp/2003/1015/afp20031015p1494-f2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11560" y="1340768"/>
            <a:ext cx="7416824" cy="4104456"/>
          </a:xfrm>
          <a:prstGeom prst="rect">
            <a:avLst/>
          </a:prstGeom>
          <a:noFill/>
        </p:spPr>
      </p:pic>
      <p:sp>
        <p:nvSpPr>
          <p:cNvPr id="6" name="5 Rectángulo"/>
          <p:cNvSpPr/>
          <p:nvPr/>
        </p:nvSpPr>
        <p:spPr>
          <a:xfrm>
            <a:off x="1115616" y="5517232"/>
            <a:ext cx="5472608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dirty="0" smtClean="0">
                <a:latin typeface="Arial" pitchFamily="34" charset="0"/>
                <a:cs typeface="Arial" pitchFamily="34" charset="0"/>
              </a:rPr>
              <a:t>Philips R, </a:t>
            </a:r>
            <a:r>
              <a:rPr lang="en-US" sz="1200" dirty="0" err="1" smtClean="0">
                <a:latin typeface="Arial" pitchFamily="34" charset="0"/>
                <a:cs typeface="Arial" pitchFamily="34" charset="0"/>
              </a:rPr>
              <a:t>Starfield</a:t>
            </a:r>
            <a:r>
              <a:rPr lang="en-US" sz="1200" dirty="0" smtClean="0">
                <a:latin typeface="Arial" pitchFamily="34" charset="0"/>
                <a:cs typeface="Arial" pitchFamily="34" charset="0"/>
              </a:rPr>
              <a:t> B, Am </a:t>
            </a:r>
            <a:r>
              <a:rPr lang="en-US" sz="1200" dirty="0" err="1" smtClean="0">
                <a:latin typeface="Arial" pitchFamily="34" charset="0"/>
                <a:cs typeface="Arial" pitchFamily="34" charset="0"/>
              </a:rPr>
              <a:t>Fam</a:t>
            </a:r>
            <a:r>
              <a:rPr lang="en-US" sz="1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1200" dirty="0" smtClean="0">
                <a:latin typeface="Arial" pitchFamily="34" charset="0"/>
                <a:cs typeface="Arial" pitchFamily="34" charset="0"/>
              </a:rPr>
              <a:t>Physician</a:t>
            </a:r>
            <a:r>
              <a:rPr lang="en-US" sz="1200" dirty="0">
                <a:latin typeface="Arial" pitchFamily="34" charset="0"/>
                <a:cs typeface="Arial" pitchFamily="34" charset="0"/>
              </a:rPr>
              <a:t>. 2003 Oct 15;68(8):1494-1500.</a:t>
            </a:r>
            <a:endParaRPr lang="es-CL" sz="12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4" name="3 Rectángulo"/>
          <p:cNvSpPr/>
          <p:nvPr/>
        </p:nvSpPr>
        <p:spPr>
          <a:xfrm>
            <a:off x="1043608" y="260648"/>
            <a:ext cx="7344816" cy="504056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Mejor APS,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Menor </a:t>
            </a:r>
            <a:r>
              <a:rPr lang="es-CL" sz="2400" dirty="0">
                <a:latin typeface="Arial" pitchFamily="34" charset="0"/>
                <a:cs typeface="Arial" pitchFamily="34" charset="0"/>
              </a:rPr>
              <a:t>G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asto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en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Salud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913076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http://www.aafp.org/afp/2004/0801/afp20040801p440-f1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43608" y="1412776"/>
            <a:ext cx="7128792" cy="3816424"/>
          </a:xfrm>
          <a:prstGeom prst="rect">
            <a:avLst/>
          </a:prstGeom>
          <a:noFill/>
        </p:spPr>
      </p:pic>
      <p:sp>
        <p:nvSpPr>
          <p:cNvPr id="3" name="2 Rectángulo"/>
          <p:cNvSpPr/>
          <p:nvPr/>
        </p:nvSpPr>
        <p:spPr>
          <a:xfrm>
            <a:off x="1043608" y="476672"/>
            <a:ext cx="7344816" cy="504056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Mejor APS,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Mejor </a:t>
            </a:r>
            <a:r>
              <a:rPr lang="es-CL" sz="2400" dirty="0">
                <a:latin typeface="Arial" pitchFamily="34" charset="0"/>
                <a:cs typeface="Arial" pitchFamily="34" charset="0"/>
              </a:rPr>
              <a:t>S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alud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4" name="3 Rectángulo"/>
          <p:cNvSpPr/>
          <p:nvPr/>
        </p:nvSpPr>
        <p:spPr>
          <a:xfrm>
            <a:off x="1115616" y="5517232"/>
            <a:ext cx="5472608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dirty="0" smtClean="0">
                <a:latin typeface="Arial" pitchFamily="34" charset="0"/>
                <a:cs typeface="Arial" pitchFamily="34" charset="0"/>
              </a:rPr>
              <a:t>Philips R, </a:t>
            </a:r>
            <a:r>
              <a:rPr lang="en-US" sz="1200" dirty="0" err="1" smtClean="0">
                <a:latin typeface="Arial" pitchFamily="34" charset="0"/>
                <a:cs typeface="Arial" pitchFamily="34" charset="0"/>
              </a:rPr>
              <a:t>Starfield</a:t>
            </a:r>
            <a:r>
              <a:rPr lang="en-US" sz="1200" dirty="0" smtClean="0">
                <a:latin typeface="Arial" pitchFamily="34" charset="0"/>
                <a:cs typeface="Arial" pitchFamily="34" charset="0"/>
              </a:rPr>
              <a:t> B, Am </a:t>
            </a:r>
            <a:r>
              <a:rPr lang="en-US" sz="1200" dirty="0" err="1" smtClean="0">
                <a:latin typeface="Arial" pitchFamily="34" charset="0"/>
                <a:cs typeface="Arial" pitchFamily="34" charset="0"/>
              </a:rPr>
              <a:t>Fam</a:t>
            </a:r>
            <a:r>
              <a:rPr lang="en-US" sz="1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1200" dirty="0" smtClean="0">
                <a:latin typeface="Arial" pitchFamily="34" charset="0"/>
                <a:cs typeface="Arial" pitchFamily="34" charset="0"/>
              </a:rPr>
              <a:t>Physician</a:t>
            </a:r>
            <a:r>
              <a:rPr lang="en-US" sz="1200" dirty="0">
                <a:latin typeface="Arial" pitchFamily="34" charset="0"/>
                <a:cs typeface="Arial" pitchFamily="34" charset="0"/>
              </a:rPr>
              <a:t>. 2003 Oct 15;68(8):1494-1500.</a:t>
            </a:r>
            <a:endParaRPr lang="es-CL" sz="1200" dirty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482384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77821" y="1268760"/>
            <a:ext cx="7704856" cy="45358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1 Título"/>
          <p:cNvSpPr txBox="1">
            <a:spLocks/>
          </p:cNvSpPr>
          <p:nvPr/>
        </p:nvSpPr>
        <p:spPr>
          <a:xfrm>
            <a:off x="1331640" y="260648"/>
            <a:ext cx="7300912" cy="648072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/>
          <a:lstStyle/>
          <a:p>
            <a:pPr algn="ctr" eaLnBrk="0" hangingPunct="0">
              <a:defRPr/>
            </a:pPr>
            <a:r>
              <a:rPr lang="es-CL" sz="2400" dirty="0">
                <a:solidFill>
                  <a:schemeClr val="lt1"/>
                </a:solidFill>
                <a:latin typeface="Arial" pitchFamily="34" charset="0"/>
                <a:cs typeface="Arial" pitchFamily="34" charset="0"/>
              </a:rPr>
              <a:t>Mejor APS, más </a:t>
            </a:r>
            <a:r>
              <a:rPr lang="es-CL" sz="2400" dirty="0">
                <a:solidFill>
                  <a:schemeClr val="lt1"/>
                </a:solidFill>
                <a:latin typeface="Arial" pitchFamily="34" charset="0"/>
                <a:cs typeface="Arial" pitchFamily="34" charset="0"/>
              </a:rPr>
              <a:t>Medicina </a:t>
            </a:r>
            <a:r>
              <a:rPr lang="es-CL" sz="2400" dirty="0">
                <a:solidFill>
                  <a:schemeClr val="lt1"/>
                </a:solidFill>
                <a:latin typeface="Arial" pitchFamily="34" charset="0"/>
                <a:cs typeface="Arial" pitchFamily="34" charset="0"/>
              </a:rPr>
              <a:t>Familiar</a:t>
            </a:r>
          </a:p>
        </p:txBody>
      </p:sp>
      <p:sp>
        <p:nvSpPr>
          <p:cNvPr id="6" name="5 Rectángulo"/>
          <p:cNvSpPr/>
          <p:nvPr/>
        </p:nvSpPr>
        <p:spPr>
          <a:xfrm>
            <a:off x="1331640" y="4653136"/>
            <a:ext cx="4608512" cy="93610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043608" y="4951753"/>
            <a:ext cx="6985000" cy="1081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8 Rectángulo"/>
          <p:cNvSpPr/>
          <p:nvPr/>
        </p:nvSpPr>
        <p:spPr>
          <a:xfrm>
            <a:off x="1115666" y="5816518"/>
            <a:ext cx="720080" cy="21602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454562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47664" y="908720"/>
            <a:ext cx="6840845" cy="54666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3 Rectángulo"/>
          <p:cNvSpPr/>
          <p:nvPr/>
        </p:nvSpPr>
        <p:spPr>
          <a:xfrm>
            <a:off x="1763688" y="6237312"/>
            <a:ext cx="2232248" cy="288032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100" dirty="0" err="1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Puschel</a:t>
            </a:r>
            <a:r>
              <a:rPr lang="es-CL" sz="1100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 K et al,  </a:t>
            </a:r>
            <a:r>
              <a:rPr lang="es-CL" sz="1100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2014</a:t>
            </a:r>
            <a:r>
              <a:rPr lang="es-CL" sz="1100" dirty="0" smtClean="0">
                <a:latin typeface="Arial" pitchFamily="34" charset="0"/>
                <a:cs typeface="Arial" pitchFamily="34" charset="0"/>
              </a:rPr>
              <a:t> </a:t>
            </a:r>
            <a:endParaRPr lang="es-ES" sz="11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1 Título"/>
          <p:cNvSpPr txBox="1">
            <a:spLocks/>
          </p:cNvSpPr>
          <p:nvPr/>
        </p:nvSpPr>
        <p:spPr>
          <a:xfrm>
            <a:off x="827584" y="116632"/>
            <a:ext cx="7732960" cy="792088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</p:spPr>
        <p:txBody>
          <a:bodyPr/>
          <a:lstStyle/>
          <a:p>
            <a:pPr algn="ctr" eaLnBrk="0" hangingPunct="0">
              <a:defRPr/>
            </a:pPr>
            <a:r>
              <a:rPr lang="es-CL" sz="2400" kern="0" dirty="0" smtClean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Más formación en </a:t>
            </a:r>
            <a:r>
              <a:rPr lang="es-CL" sz="2400" kern="0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Medicina </a:t>
            </a:r>
            <a:r>
              <a:rPr lang="es-CL" sz="2400" kern="0" dirty="0" smtClean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Familiar, menos desigualdad en salud</a:t>
            </a:r>
            <a:endParaRPr lang="es-ES" sz="2400" kern="0" dirty="0">
              <a:solidFill>
                <a:schemeClr val="bg1"/>
              </a:solidFill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763609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1412776"/>
            <a:ext cx="6828187" cy="46805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1 Título"/>
          <p:cNvSpPr txBox="1">
            <a:spLocks/>
          </p:cNvSpPr>
          <p:nvPr/>
        </p:nvSpPr>
        <p:spPr>
          <a:xfrm>
            <a:off x="467544" y="116632"/>
            <a:ext cx="8229600" cy="792088"/>
          </a:xfrm>
          <a:prstGeom prst="rect">
            <a:avLst/>
          </a:prstGeom>
        </p:spPr>
        <p:txBody>
          <a:bodyPr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200" b="1" kern="1200">
                <a:solidFill>
                  <a:schemeClr val="bg1"/>
                </a:solidFill>
                <a:latin typeface="Arial"/>
                <a:ea typeface="+mj-ea"/>
                <a:cs typeface="Arial"/>
              </a:defRPr>
            </a:lvl1pPr>
          </a:lstStyle>
          <a:p>
            <a:pPr algn="ctr"/>
            <a:r>
              <a:rPr lang="es-CL" sz="2800" dirty="0" smtClean="0"/>
              <a:t>¿Qué Especialistas </a:t>
            </a:r>
            <a:r>
              <a:rPr lang="es-CL" sz="2800" dirty="0"/>
              <a:t>M</a:t>
            </a:r>
            <a:r>
              <a:rPr lang="es-CL" sz="2800" dirty="0" smtClean="0"/>
              <a:t>édicos?</a:t>
            </a:r>
            <a:endParaRPr lang="es-ES" sz="2800" dirty="0"/>
          </a:p>
        </p:txBody>
      </p:sp>
    </p:spTree>
    <p:extLst>
      <p:ext uri="{BB962C8B-B14F-4D97-AF65-F5344CB8AC3E}">
        <p14:creationId xmlns:p14="http://schemas.microsoft.com/office/powerpoint/2010/main" val="15105604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5346" name="Picture 2" descr="InsigniaUCGde"/>
          <p:cNvPicPr>
            <a:picLocks noGrp="1" noChangeAspect="1" noChangeArrowheads="1"/>
          </p:cNvPicPr>
          <p:nvPr>
            <p:ph type="ctrTitle" idx="4294967295"/>
          </p:nvPr>
        </p:nvPicPr>
        <p:blipFill>
          <a:blip r:embed="rId4" cstate="print">
            <a:lum bright="78000" contrast="-72000"/>
            <a:grayscl/>
          </a:blip>
          <a:srcRect/>
          <a:stretch>
            <a:fillRect/>
          </a:stretch>
        </p:blipFill>
        <p:spPr>
          <a:xfrm>
            <a:off x="4067175" y="333375"/>
            <a:ext cx="4729163" cy="5724525"/>
          </a:xfrm>
        </p:spPr>
      </p:pic>
      <p:sp>
        <p:nvSpPr>
          <p:cNvPr id="185348" name="Rectangle 4"/>
          <p:cNvSpPr>
            <a:spLocks noGrp="1" noChangeArrowheads="1"/>
          </p:cNvSpPr>
          <p:nvPr>
            <p:ph type="subTitle" idx="4294967295"/>
          </p:nvPr>
        </p:nvSpPr>
        <p:spPr>
          <a:xfrm>
            <a:off x="468313" y="1773238"/>
            <a:ext cx="8280400" cy="3673475"/>
          </a:xfrm>
        </p:spPr>
        <p:txBody>
          <a:bodyPr>
            <a:normAutofit/>
          </a:bodyPr>
          <a:lstStyle/>
          <a:p>
            <a:pPr marL="514350" indent="-514350">
              <a:lnSpc>
                <a:spcPct val="90000"/>
              </a:lnSpc>
              <a:buFont typeface="Wingdings" pitchFamily="2" charset="2"/>
              <a:buChar char="§"/>
            </a:pPr>
            <a:r>
              <a:rPr lang="es-CL" sz="2000" b="1" dirty="0"/>
              <a:t>Frecuencia de </a:t>
            </a:r>
            <a:r>
              <a:rPr lang="es-CL" sz="2000" b="1" dirty="0" smtClean="0"/>
              <a:t>Diagnósticos</a:t>
            </a:r>
            <a:endParaRPr lang="es-CL" sz="2000" b="1" dirty="0"/>
          </a:p>
        </p:txBody>
      </p:sp>
      <p:sp>
        <p:nvSpPr>
          <p:cNvPr id="559110" name="Text Box 6"/>
          <p:cNvSpPr txBox="1">
            <a:spLocks noChangeArrowheads="1"/>
          </p:cNvSpPr>
          <p:nvPr/>
        </p:nvSpPr>
        <p:spPr bwMode="auto">
          <a:xfrm>
            <a:off x="3390900" y="5589588"/>
            <a:ext cx="2362200" cy="33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endParaRPr lang="en-US" sz="1600"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</p:txBody>
      </p:sp>
      <p:sp>
        <p:nvSpPr>
          <p:cNvPr id="559111" name="Text Box 7"/>
          <p:cNvSpPr txBox="1">
            <a:spLocks noChangeArrowheads="1"/>
          </p:cNvSpPr>
          <p:nvPr/>
        </p:nvSpPr>
        <p:spPr bwMode="auto">
          <a:xfrm>
            <a:off x="1042988" y="476250"/>
            <a:ext cx="7345362" cy="120015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endParaRPr lang="en-US" sz="2400">
              <a:solidFill>
                <a:srgbClr val="00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  <a:p>
            <a:pPr algn="ctr"/>
            <a:endParaRPr lang="en-US" sz="2400"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  <a:p>
            <a:pPr algn="ctr"/>
            <a:r>
              <a:rPr lang="en-US" sz="2400">
                <a:solidFill>
                  <a:schemeClr val="accent2"/>
                </a:solidFill>
                <a:latin typeface="Calibri" pitchFamily="34" charset="0"/>
              </a:rPr>
              <a:t> </a:t>
            </a:r>
          </a:p>
        </p:txBody>
      </p:sp>
      <p:graphicFrame>
        <p:nvGraphicFramePr>
          <p:cNvPr id="185515" name="Group 17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35865274"/>
              </p:ext>
            </p:extLst>
          </p:nvPr>
        </p:nvGraphicFramePr>
        <p:xfrm>
          <a:off x="323850" y="2349500"/>
          <a:ext cx="8424863" cy="2852104"/>
        </p:xfrm>
        <a:graphic>
          <a:graphicData uri="http://schemas.openxmlformats.org/drawingml/2006/table">
            <a:tbl>
              <a:tblPr/>
              <a:tblGrid>
                <a:gridCol w="3598863"/>
                <a:gridCol w="1608137"/>
                <a:gridCol w="1609725"/>
                <a:gridCol w="1608138"/>
              </a:tblGrid>
              <a:tr h="3841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DIAGNÓSTICO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CMSJ </a:t>
                      </a:r>
                      <a:r>
                        <a:rPr kumimoji="0" lang="es-CL" sz="1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 (5)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2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N= 2475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% </a:t>
                      </a:r>
                      <a:r>
                        <a:rPr kumimoji="0" lang="es-CL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Ancora UC</a:t>
                      </a:r>
                      <a:endParaRPr kumimoji="0" lang="es-CL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2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N=  534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% literatura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3825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Normal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45.5%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32.7%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14 – 24 </a:t>
                      </a:r>
                      <a:r>
                        <a:rPr kumimoji="0" lang="es-CL" sz="18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(1,2)</a:t>
                      </a:r>
                      <a:endParaRPr kumimoji="0" lang="es-CL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</a:tr>
              <a:tr h="3857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Gastropatía erosiva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15.8%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30,3%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37,3 – 75 </a:t>
                      </a:r>
                      <a:r>
                        <a:rPr kumimoji="0" lang="es-CL" sz="18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(1,2)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</a:tr>
              <a:tr h="3841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Esofagitis erosiva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17.1%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15%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9,5 – 25 </a:t>
                      </a:r>
                      <a:r>
                        <a:rPr kumimoji="0" lang="es-CL" sz="18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(2,4)</a:t>
                      </a:r>
                      <a:endParaRPr kumimoji="0" lang="es-CL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</a:tr>
              <a:tr h="3825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Hernia Hiatal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9.2%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10,4%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16 – 30,6 </a:t>
                      </a:r>
                      <a:r>
                        <a:rPr kumimoji="0" lang="es-CL" sz="18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(1,3)</a:t>
                      </a:r>
                      <a:endParaRPr kumimoji="0" lang="es-CL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</a:tr>
              <a:tr h="3841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Úlcera </a:t>
                      </a:r>
                      <a:r>
                        <a:rPr kumimoji="0" lang="es-CL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gastroduodenal</a:t>
                      </a:r>
                      <a:endParaRPr kumimoji="0" lang="es-CL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5.8%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7,8%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4,1 – 7,5 </a:t>
                      </a:r>
                      <a:r>
                        <a:rPr kumimoji="0" lang="es-CL" sz="18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(1,2)</a:t>
                      </a:r>
                      <a:endParaRPr kumimoji="0" lang="es-CL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>
                        <a:lumMod val="75000"/>
                      </a:schemeClr>
                    </a:solidFill>
                  </a:tcPr>
                </a:tc>
              </a:tr>
              <a:tr h="3841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Sospecha Cáncer gástrico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1.9%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1.9%</a:t>
                      </a:r>
                      <a:endParaRPr kumimoji="0" lang="es-E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CL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0,3 – 2 </a:t>
                      </a:r>
                      <a:r>
                        <a:rPr kumimoji="0" lang="es-CL" sz="18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alibri" pitchFamily="34" charset="0"/>
                          <a:cs typeface="Arial" charset="0"/>
                        </a:rPr>
                        <a:t>(1,4)</a:t>
                      </a:r>
                      <a:endParaRPr kumimoji="0" lang="es-CL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alibri" pitchFamily="34" charset="0"/>
                        <a:cs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AEAEA"/>
                    </a:solidFill>
                  </a:tcPr>
                </a:tc>
              </a:tr>
            </a:tbl>
          </a:graphicData>
        </a:graphic>
      </p:graphicFrame>
      <p:sp>
        <p:nvSpPr>
          <p:cNvPr id="12" name="11 CuadroTexto"/>
          <p:cNvSpPr txBox="1"/>
          <p:nvPr/>
        </p:nvSpPr>
        <p:spPr>
          <a:xfrm>
            <a:off x="186071" y="5266213"/>
            <a:ext cx="8496300" cy="98488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marL="342900" indent="-360000">
              <a:buFont typeface="Calibri" pitchFamily="34" charset="0"/>
              <a:buAutoNum type="arabicPeriod"/>
            </a:pPr>
            <a:r>
              <a:rPr lang="es-CL" sz="1000" dirty="0" err="1">
                <a:solidFill>
                  <a:srgbClr val="404040"/>
                </a:solidFill>
              </a:rPr>
              <a:t>Hedayati-Vala</a:t>
            </a:r>
            <a:r>
              <a:rPr lang="es-CL" sz="1000" dirty="0">
                <a:solidFill>
                  <a:srgbClr val="404040"/>
                </a:solidFill>
              </a:rPr>
              <a:t> F. GI </a:t>
            </a:r>
            <a:r>
              <a:rPr lang="es-CL" sz="1000" dirty="0" err="1">
                <a:solidFill>
                  <a:srgbClr val="404040"/>
                </a:solidFill>
              </a:rPr>
              <a:t>endoscopy</a:t>
            </a:r>
            <a:r>
              <a:rPr lang="es-CL" sz="1000" dirty="0">
                <a:solidFill>
                  <a:srgbClr val="404040"/>
                </a:solidFill>
              </a:rPr>
              <a:t> in rural </a:t>
            </a:r>
            <a:r>
              <a:rPr lang="es-CL" sz="1000" dirty="0" err="1">
                <a:solidFill>
                  <a:srgbClr val="404040"/>
                </a:solidFill>
              </a:rPr>
              <a:t>communities</a:t>
            </a:r>
            <a:r>
              <a:rPr lang="es-CL" sz="1000" dirty="0">
                <a:solidFill>
                  <a:srgbClr val="404040"/>
                </a:solidFill>
              </a:rPr>
              <a:t>: </a:t>
            </a:r>
            <a:r>
              <a:rPr lang="es-CL" sz="1000" dirty="0" err="1">
                <a:solidFill>
                  <a:srgbClr val="404040"/>
                </a:solidFill>
              </a:rPr>
              <a:t>experience</a:t>
            </a:r>
            <a:r>
              <a:rPr lang="es-CL" sz="1000" dirty="0">
                <a:solidFill>
                  <a:srgbClr val="404040"/>
                </a:solidFill>
              </a:rPr>
              <a:t> of a rural </a:t>
            </a:r>
            <a:r>
              <a:rPr lang="es-CL" sz="1000" dirty="0" err="1">
                <a:solidFill>
                  <a:srgbClr val="404040"/>
                </a:solidFill>
              </a:rPr>
              <a:t>family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physician</a:t>
            </a:r>
            <a:r>
              <a:rPr lang="es-CL" sz="1000" dirty="0">
                <a:solidFill>
                  <a:srgbClr val="404040"/>
                </a:solidFill>
              </a:rPr>
              <a:t> in British Columbia. BC </a:t>
            </a:r>
            <a:r>
              <a:rPr lang="es-CL" sz="1000" dirty="0" err="1">
                <a:solidFill>
                  <a:srgbClr val="404040"/>
                </a:solidFill>
              </a:rPr>
              <a:t>Med</a:t>
            </a:r>
            <a:r>
              <a:rPr lang="es-CL" sz="1000" dirty="0">
                <a:solidFill>
                  <a:srgbClr val="404040"/>
                </a:solidFill>
              </a:rPr>
              <a:t> J 2008;50(6):300-3</a:t>
            </a:r>
            <a:r>
              <a:rPr lang="es-CL" sz="1000" dirty="0" smtClean="0">
                <a:solidFill>
                  <a:srgbClr val="404040"/>
                </a:solidFill>
              </a:rPr>
              <a:t>.</a:t>
            </a:r>
            <a:endParaRPr lang="es-CL" sz="1000" dirty="0">
              <a:solidFill>
                <a:srgbClr val="404040"/>
              </a:solidFill>
            </a:endParaRPr>
          </a:p>
          <a:p>
            <a:pPr marL="342900" indent="-360000">
              <a:buFont typeface="Calibri" pitchFamily="34" charset="0"/>
              <a:buAutoNum type="arabicPeriod"/>
            </a:pPr>
            <a:r>
              <a:rPr lang="es-CL" sz="1000" dirty="0" err="1">
                <a:solidFill>
                  <a:srgbClr val="404040"/>
                </a:solidFill>
              </a:rPr>
              <a:t>Kolber</a:t>
            </a:r>
            <a:r>
              <a:rPr lang="es-CL" sz="1000" dirty="0">
                <a:solidFill>
                  <a:srgbClr val="404040"/>
                </a:solidFill>
              </a:rPr>
              <a:t> M, </a:t>
            </a:r>
            <a:r>
              <a:rPr lang="es-CL" sz="1000" dirty="0" err="1">
                <a:solidFill>
                  <a:srgbClr val="404040"/>
                </a:solidFill>
              </a:rPr>
              <a:t>Szafran</a:t>
            </a:r>
            <a:r>
              <a:rPr lang="es-CL" sz="1000" dirty="0">
                <a:solidFill>
                  <a:srgbClr val="404040"/>
                </a:solidFill>
              </a:rPr>
              <a:t> O, </a:t>
            </a:r>
            <a:r>
              <a:rPr lang="es-CL" sz="1000" dirty="0" err="1">
                <a:solidFill>
                  <a:srgbClr val="404040"/>
                </a:solidFill>
              </a:rPr>
              <a:t>Suwal</a:t>
            </a:r>
            <a:r>
              <a:rPr lang="es-CL" sz="1000" dirty="0">
                <a:solidFill>
                  <a:srgbClr val="404040"/>
                </a:solidFill>
              </a:rPr>
              <a:t> J, et al. </a:t>
            </a:r>
            <a:r>
              <a:rPr lang="es-CL" sz="1000" dirty="0" err="1">
                <a:solidFill>
                  <a:srgbClr val="404040"/>
                </a:solidFill>
              </a:rPr>
              <a:t>Outcomes</a:t>
            </a:r>
            <a:r>
              <a:rPr lang="es-CL" sz="1000" dirty="0">
                <a:solidFill>
                  <a:srgbClr val="404040"/>
                </a:solidFill>
              </a:rPr>
              <a:t> of 1949 </a:t>
            </a:r>
            <a:r>
              <a:rPr lang="es-CL" sz="1000" dirty="0" err="1">
                <a:solidFill>
                  <a:srgbClr val="404040"/>
                </a:solidFill>
              </a:rPr>
              <a:t>endoscopic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procedures</a:t>
            </a:r>
            <a:r>
              <a:rPr lang="es-CL" sz="1000" dirty="0">
                <a:solidFill>
                  <a:srgbClr val="404040"/>
                </a:solidFill>
              </a:rPr>
              <a:t>. Can </a:t>
            </a:r>
            <a:r>
              <a:rPr lang="es-CL" sz="1000" dirty="0" err="1">
                <a:solidFill>
                  <a:srgbClr val="404040"/>
                </a:solidFill>
              </a:rPr>
              <a:t>Fam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Physician</a:t>
            </a:r>
            <a:r>
              <a:rPr lang="es-CL" sz="1000" dirty="0">
                <a:solidFill>
                  <a:srgbClr val="404040"/>
                </a:solidFill>
              </a:rPr>
              <a:t> 2009;55:170-5</a:t>
            </a:r>
            <a:r>
              <a:rPr lang="es-CL" sz="1000" dirty="0" smtClean="0">
                <a:solidFill>
                  <a:srgbClr val="404040"/>
                </a:solidFill>
              </a:rPr>
              <a:t>.</a:t>
            </a:r>
            <a:endParaRPr lang="es-CL" sz="1000" dirty="0">
              <a:solidFill>
                <a:srgbClr val="404040"/>
              </a:solidFill>
            </a:endParaRPr>
          </a:p>
          <a:p>
            <a:pPr marL="342900" indent="-360000">
              <a:buFont typeface="Calibri" pitchFamily="34" charset="0"/>
              <a:buAutoNum type="arabicPeriod"/>
            </a:pPr>
            <a:r>
              <a:rPr lang="es-CL" sz="1000" dirty="0" err="1">
                <a:solidFill>
                  <a:srgbClr val="404040"/>
                </a:solidFill>
              </a:rPr>
              <a:t>Runser</a:t>
            </a:r>
            <a:r>
              <a:rPr lang="es-CL" sz="1000" dirty="0">
                <a:solidFill>
                  <a:srgbClr val="404040"/>
                </a:solidFill>
              </a:rPr>
              <a:t> L, Short M. </a:t>
            </a:r>
            <a:r>
              <a:rPr lang="es-CL" sz="1000" dirty="0" err="1">
                <a:solidFill>
                  <a:srgbClr val="404040"/>
                </a:solidFill>
              </a:rPr>
              <a:t>Esophagogastroduodenoscopy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by</a:t>
            </a:r>
            <a:r>
              <a:rPr lang="es-CL" sz="1000" dirty="0">
                <a:solidFill>
                  <a:srgbClr val="404040"/>
                </a:solidFill>
              </a:rPr>
              <a:t> a </a:t>
            </a:r>
            <a:r>
              <a:rPr lang="es-CL" sz="1000" dirty="0" err="1">
                <a:solidFill>
                  <a:srgbClr val="404040"/>
                </a:solidFill>
              </a:rPr>
              <a:t>family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phyisician</a:t>
            </a:r>
            <a:r>
              <a:rPr lang="es-CL" sz="1000" dirty="0">
                <a:solidFill>
                  <a:srgbClr val="404040"/>
                </a:solidFill>
              </a:rPr>
              <a:t>: a case series </a:t>
            </a:r>
            <a:r>
              <a:rPr lang="es-CL" sz="1000" dirty="0" err="1">
                <a:solidFill>
                  <a:srgbClr val="404040"/>
                </a:solidFill>
              </a:rPr>
              <a:t>demonstrating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health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care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savings</a:t>
            </a:r>
            <a:r>
              <a:rPr lang="es-CL" sz="1000" dirty="0">
                <a:solidFill>
                  <a:srgbClr val="404040"/>
                </a:solidFill>
              </a:rPr>
              <a:t>. </a:t>
            </a:r>
            <a:r>
              <a:rPr lang="es-CL" sz="1000" dirty="0" err="1">
                <a:solidFill>
                  <a:srgbClr val="404040"/>
                </a:solidFill>
              </a:rPr>
              <a:t>Military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Med</a:t>
            </a:r>
            <a:r>
              <a:rPr lang="es-CL" sz="1000" dirty="0">
                <a:solidFill>
                  <a:srgbClr val="404040"/>
                </a:solidFill>
              </a:rPr>
              <a:t> 2007;7:31</a:t>
            </a:r>
            <a:r>
              <a:rPr lang="es-CL" sz="1000" dirty="0" smtClean="0">
                <a:solidFill>
                  <a:srgbClr val="404040"/>
                </a:solidFill>
              </a:rPr>
              <a:t>.</a:t>
            </a:r>
            <a:endParaRPr lang="es-CL" sz="1000" dirty="0">
              <a:solidFill>
                <a:srgbClr val="404040"/>
              </a:solidFill>
            </a:endParaRPr>
          </a:p>
          <a:p>
            <a:pPr marL="342900" indent="-360000">
              <a:buFont typeface="Calibri" pitchFamily="34" charset="0"/>
              <a:buAutoNum type="arabicPeriod"/>
            </a:pPr>
            <a:r>
              <a:rPr lang="es-CL" sz="1000" dirty="0" err="1">
                <a:solidFill>
                  <a:srgbClr val="404040"/>
                </a:solidFill>
              </a:rPr>
              <a:t>Esophagogastroduodenoscopy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performed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by</a:t>
            </a:r>
            <a:r>
              <a:rPr lang="es-CL" sz="1000" dirty="0">
                <a:solidFill>
                  <a:srgbClr val="404040"/>
                </a:solidFill>
              </a:rPr>
              <a:t> a </a:t>
            </a:r>
            <a:r>
              <a:rPr lang="es-CL" sz="1000" dirty="0" err="1">
                <a:solidFill>
                  <a:srgbClr val="404040"/>
                </a:solidFill>
              </a:rPr>
              <a:t>family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physician</a:t>
            </a:r>
            <a:r>
              <a:rPr lang="es-CL" sz="1000" dirty="0">
                <a:solidFill>
                  <a:srgbClr val="404040"/>
                </a:solidFill>
              </a:rPr>
              <a:t>. A case series of 793 </a:t>
            </a:r>
            <a:r>
              <a:rPr lang="es-CL" sz="1000" dirty="0" err="1">
                <a:solidFill>
                  <a:srgbClr val="404040"/>
                </a:solidFill>
              </a:rPr>
              <a:t>procedures</a:t>
            </a:r>
            <a:r>
              <a:rPr lang="es-CL" sz="1000" dirty="0">
                <a:solidFill>
                  <a:srgbClr val="404040"/>
                </a:solidFill>
              </a:rPr>
              <a:t>. J </a:t>
            </a:r>
            <a:r>
              <a:rPr lang="es-CL" sz="1000" dirty="0" err="1">
                <a:solidFill>
                  <a:srgbClr val="404040"/>
                </a:solidFill>
              </a:rPr>
              <a:t>Fam</a:t>
            </a:r>
            <a:r>
              <a:rPr lang="es-CL" sz="1000" dirty="0">
                <a:solidFill>
                  <a:srgbClr val="404040"/>
                </a:solidFill>
              </a:rPr>
              <a:t> </a:t>
            </a:r>
            <a:r>
              <a:rPr lang="es-CL" sz="1000" dirty="0" err="1">
                <a:solidFill>
                  <a:srgbClr val="404040"/>
                </a:solidFill>
              </a:rPr>
              <a:t>Pract</a:t>
            </a:r>
            <a:r>
              <a:rPr lang="es-CL" sz="1000" dirty="0">
                <a:solidFill>
                  <a:srgbClr val="404040"/>
                </a:solidFill>
              </a:rPr>
              <a:t> 1998;46(1):41-6</a:t>
            </a:r>
            <a:r>
              <a:rPr lang="es-CL" sz="1000" dirty="0" smtClean="0">
                <a:solidFill>
                  <a:srgbClr val="404040"/>
                </a:solidFill>
              </a:rPr>
              <a:t>.</a:t>
            </a:r>
            <a:endParaRPr lang="es-CL" sz="1000" dirty="0">
              <a:solidFill>
                <a:srgbClr val="404040"/>
              </a:solidFill>
            </a:endParaRPr>
          </a:p>
          <a:p>
            <a:pPr marL="342900" indent="-360000">
              <a:buFont typeface="Calibri" pitchFamily="34" charset="0"/>
              <a:buAutoNum type="arabicPeriod"/>
            </a:pPr>
            <a:r>
              <a:rPr lang="es-CL" sz="1000" dirty="0">
                <a:solidFill>
                  <a:srgbClr val="404040"/>
                </a:solidFill>
              </a:rPr>
              <a:t>Espino. A. Endoscopia digestiva alta: principales indicaciones y diagnósticos. Endoscopía Digestiva Ambulatoria, CMSJ.</a:t>
            </a:r>
          </a:p>
          <a:p>
            <a:pPr marL="342900" indent="-342900">
              <a:lnSpc>
                <a:spcPct val="80000"/>
              </a:lnSpc>
              <a:buFont typeface="Calibri" pitchFamily="34" charset="0"/>
              <a:buAutoNum type="arabicPeriod"/>
            </a:pPr>
            <a:endParaRPr lang="es-CL" sz="1000" dirty="0">
              <a:solidFill>
                <a:srgbClr val="404040"/>
              </a:solidFill>
            </a:endParaRPr>
          </a:p>
        </p:txBody>
      </p:sp>
      <p:sp>
        <p:nvSpPr>
          <p:cNvPr id="10" name="9 Rectángulo"/>
          <p:cNvSpPr/>
          <p:nvPr/>
        </p:nvSpPr>
        <p:spPr>
          <a:xfrm>
            <a:off x="323528" y="620688"/>
            <a:ext cx="8496944" cy="504056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Programa Piloto Endoscopía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Digestiva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Alta APS Ancora UC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31160710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 descr="InsigniaUCGde"/>
          <p:cNvPicPr>
            <a:picLocks noGrp="1" noChangeAspect="1" noChangeArrowheads="1"/>
          </p:cNvPicPr>
          <p:nvPr>
            <p:ph type="ctrTitle" idx="4294967295"/>
          </p:nvPr>
        </p:nvPicPr>
        <p:blipFill>
          <a:blip r:embed="rId4" cstate="print">
            <a:lum bright="78000" contrast="-72000"/>
            <a:grayscl/>
          </a:blip>
          <a:srcRect/>
          <a:stretch>
            <a:fillRect/>
          </a:stretch>
        </p:blipFill>
        <p:spPr>
          <a:xfrm>
            <a:off x="4067175" y="333375"/>
            <a:ext cx="4729163" cy="5724525"/>
          </a:xfrm>
        </p:spPr>
      </p:pic>
      <p:sp>
        <p:nvSpPr>
          <p:cNvPr id="559110" name="Text Box 6"/>
          <p:cNvSpPr txBox="1">
            <a:spLocks noChangeArrowheads="1"/>
          </p:cNvSpPr>
          <p:nvPr/>
        </p:nvSpPr>
        <p:spPr bwMode="auto">
          <a:xfrm>
            <a:off x="3390900" y="5589588"/>
            <a:ext cx="2362200" cy="33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defRPr/>
            </a:pPr>
            <a:endParaRPr lang="en-US" sz="1600"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  <a:cs typeface="Arial" charset="0"/>
            </a:endParaRPr>
          </a:p>
        </p:txBody>
      </p:sp>
      <p:sp>
        <p:nvSpPr>
          <p:cNvPr id="559111" name="Text Box 7"/>
          <p:cNvSpPr txBox="1">
            <a:spLocks noChangeArrowheads="1"/>
          </p:cNvSpPr>
          <p:nvPr/>
        </p:nvSpPr>
        <p:spPr bwMode="auto">
          <a:xfrm>
            <a:off x="1042988" y="476250"/>
            <a:ext cx="7345362" cy="120015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defRPr/>
            </a:pPr>
            <a:endParaRPr lang="en-US" sz="2400">
              <a:solidFill>
                <a:srgbClr val="00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  <a:cs typeface="Arial" charset="0"/>
            </a:endParaRPr>
          </a:p>
          <a:p>
            <a:pPr algn="ctr">
              <a:defRPr/>
            </a:pPr>
            <a:endParaRPr lang="en-US" sz="2400"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  <a:cs typeface="Arial" charset="0"/>
            </a:endParaRPr>
          </a:p>
          <a:p>
            <a:pPr algn="ctr">
              <a:defRPr/>
            </a:pPr>
            <a:r>
              <a:rPr lang="en-US" sz="2400">
                <a:solidFill>
                  <a:schemeClr val="accent2"/>
                </a:solidFill>
                <a:latin typeface="Calibri" pitchFamily="34" charset="0"/>
                <a:cs typeface="Arial" charset="0"/>
              </a:rPr>
              <a:t> </a:t>
            </a:r>
          </a:p>
        </p:txBody>
      </p:sp>
      <p:pic>
        <p:nvPicPr>
          <p:cNvPr id="14341" name="Picture 1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547664" y="548680"/>
            <a:ext cx="6278563" cy="3313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342" name="Picture 2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573213" y="3789363"/>
            <a:ext cx="6022975" cy="28114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7 Rectángulo"/>
          <p:cNvSpPr/>
          <p:nvPr/>
        </p:nvSpPr>
        <p:spPr>
          <a:xfrm>
            <a:off x="467197" y="332656"/>
            <a:ext cx="8496944" cy="746407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Programa Piloto Endoscopía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Digestiva 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Alta APS Ancora UC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201241971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9111" name="Text Box 7"/>
          <p:cNvSpPr txBox="1">
            <a:spLocks noChangeArrowheads="1"/>
          </p:cNvSpPr>
          <p:nvPr/>
        </p:nvSpPr>
        <p:spPr bwMode="auto">
          <a:xfrm>
            <a:off x="1042988" y="1076325"/>
            <a:ext cx="7345362" cy="120015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endParaRPr lang="en-US" sz="2400">
              <a:solidFill>
                <a:srgbClr val="00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  <a:p>
            <a:pPr algn="ctr"/>
            <a:endParaRPr lang="en-US" sz="2400"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  <a:p>
            <a:pPr algn="ctr"/>
            <a:r>
              <a:rPr lang="en-US" sz="2400">
                <a:solidFill>
                  <a:schemeClr val="accent2"/>
                </a:solidFill>
                <a:latin typeface="Calibri" pitchFamily="34" charset="0"/>
              </a:rPr>
              <a:t> </a:t>
            </a:r>
          </a:p>
        </p:txBody>
      </p:sp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259632" y="1364779"/>
            <a:ext cx="7343775" cy="4638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9 Rectángulo"/>
          <p:cNvSpPr/>
          <p:nvPr/>
        </p:nvSpPr>
        <p:spPr>
          <a:xfrm>
            <a:off x="1547664" y="6021288"/>
            <a:ext cx="3888432" cy="36004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400" dirty="0" err="1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Puschel</a:t>
            </a:r>
            <a:r>
              <a:rPr lang="es-CL" sz="1400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 K et al, Revista CEP, 130:23-52 2013</a:t>
            </a:r>
            <a:r>
              <a:rPr lang="es-CL" sz="1400" dirty="0" smtClean="0">
                <a:latin typeface="Arial" pitchFamily="34" charset="0"/>
                <a:cs typeface="Arial" pitchFamily="34" charset="0"/>
              </a:rPr>
              <a:t> </a:t>
            </a:r>
            <a:endParaRPr lang="es-ES" sz="14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" name="6 Elipse"/>
          <p:cNvSpPr/>
          <p:nvPr/>
        </p:nvSpPr>
        <p:spPr>
          <a:xfrm>
            <a:off x="3635896" y="4893171"/>
            <a:ext cx="2736304" cy="936104"/>
          </a:xfrm>
          <a:prstGeom prst="ellipse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1600" dirty="0" smtClean="0">
                <a:solidFill>
                  <a:schemeClr val="tx1"/>
                </a:solidFill>
              </a:rPr>
              <a:t>Reducción de (-) </a:t>
            </a:r>
            <a:r>
              <a:rPr lang="es-CL" sz="1600" dirty="0" smtClean="0">
                <a:solidFill>
                  <a:srgbClr val="FF0000"/>
                </a:solidFill>
              </a:rPr>
              <a:t>2477</a:t>
            </a:r>
            <a:r>
              <a:rPr lang="es-CL" sz="1600" dirty="0" smtClean="0">
                <a:solidFill>
                  <a:schemeClr val="tx1"/>
                </a:solidFill>
              </a:rPr>
              <a:t> consultas de especialidades/año</a:t>
            </a:r>
            <a:endParaRPr lang="es-ES" sz="1600" dirty="0">
              <a:solidFill>
                <a:schemeClr val="tx1"/>
              </a:solidFill>
            </a:endParaRPr>
          </a:p>
        </p:txBody>
      </p:sp>
      <p:sp>
        <p:nvSpPr>
          <p:cNvPr id="8" name="7 Elipse"/>
          <p:cNvSpPr/>
          <p:nvPr/>
        </p:nvSpPr>
        <p:spPr>
          <a:xfrm>
            <a:off x="827584" y="4893171"/>
            <a:ext cx="2736304" cy="936104"/>
          </a:xfrm>
          <a:prstGeom prst="ellipse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1600" dirty="0" smtClean="0">
                <a:solidFill>
                  <a:schemeClr val="tx1"/>
                </a:solidFill>
              </a:rPr>
              <a:t>Reducción de (-) </a:t>
            </a:r>
            <a:r>
              <a:rPr lang="es-CL" sz="1600" dirty="0" smtClean="0">
                <a:solidFill>
                  <a:srgbClr val="FF0000"/>
                </a:solidFill>
              </a:rPr>
              <a:t>6394 </a:t>
            </a:r>
            <a:r>
              <a:rPr lang="es-CL" sz="1600" dirty="0" smtClean="0">
                <a:solidFill>
                  <a:schemeClr val="tx1"/>
                </a:solidFill>
              </a:rPr>
              <a:t>consultas de urgencia/año</a:t>
            </a:r>
            <a:endParaRPr lang="es-ES" sz="1600" dirty="0">
              <a:solidFill>
                <a:schemeClr val="tx1"/>
              </a:solidFill>
            </a:endParaRPr>
          </a:p>
        </p:txBody>
      </p:sp>
      <p:sp>
        <p:nvSpPr>
          <p:cNvPr id="12" name="11 Elipse"/>
          <p:cNvSpPr/>
          <p:nvPr/>
        </p:nvSpPr>
        <p:spPr>
          <a:xfrm>
            <a:off x="6407696" y="4893171"/>
            <a:ext cx="2736304" cy="936104"/>
          </a:xfrm>
          <a:prstGeom prst="ellipse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1600" dirty="0" smtClean="0">
                <a:solidFill>
                  <a:schemeClr val="tx1"/>
                </a:solidFill>
              </a:rPr>
              <a:t>Reducción de (-) </a:t>
            </a:r>
            <a:r>
              <a:rPr lang="es-CL" sz="1600" dirty="0" smtClean="0">
                <a:solidFill>
                  <a:srgbClr val="FF0000"/>
                </a:solidFill>
              </a:rPr>
              <a:t>9500</a:t>
            </a:r>
            <a:r>
              <a:rPr lang="es-CL" sz="1600" dirty="0" smtClean="0">
                <a:solidFill>
                  <a:schemeClr val="tx1"/>
                </a:solidFill>
              </a:rPr>
              <a:t> días cama /año</a:t>
            </a:r>
            <a:endParaRPr lang="es-ES" sz="1600" dirty="0">
              <a:solidFill>
                <a:schemeClr val="tx1"/>
              </a:solidFill>
            </a:endParaRPr>
          </a:p>
        </p:txBody>
      </p:sp>
      <p:cxnSp>
        <p:nvCxnSpPr>
          <p:cNvPr id="14" name="13 Conector recto"/>
          <p:cNvCxnSpPr/>
          <p:nvPr/>
        </p:nvCxnSpPr>
        <p:spPr>
          <a:xfrm flipV="1">
            <a:off x="2627784" y="4245099"/>
            <a:ext cx="0" cy="648072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15 Conector recto"/>
          <p:cNvCxnSpPr/>
          <p:nvPr/>
        </p:nvCxnSpPr>
        <p:spPr>
          <a:xfrm flipV="1">
            <a:off x="4644008" y="3308995"/>
            <a:ext cx="0" cy="1656184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20 Conector recto"/>
          <p:cNvCxnSpPr/>
          <p:nvPr/>
        </p:nvCxnSpPr>
        <p:spPr>
          <a:xfrm flipV="1">
            <a:off x="6516216" y="3308995"/>
            <a:ext cx="0" cy="1872208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12 Rectángulo"/>
          <p:cNvSpPr/>
          <p:nvPr/>
        </p:nvSpPr>
        <p:spPr>
          <a:xfrm>
            <a:off x="1115616" y="620688"/>
            <a:ext cx="7344816" cy="504056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Efectividad Clínica en APS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85600622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12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9111" name="Text Box 7"/>
          <p:cNvSpPr txBox="1">
            <a:spLocks noChangeArrowheads="1"/>
          </p:cNvSpPr>
          <p:nvPr/>
        </p:nvSpPr>
        <p:spPr bwMode="auto">
          <a:xfrm>
            <a:off x="1042988" y="476250"/>
            <a:ext cx="7345362" cy="120015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endParaRPr lang="en-US" sz="2400">
              <a:solidFill>
                <a:srgbClr val="000099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  <a:p>
            <a:pPr algn="ctr"/>
            <a:endParaRPr lang="en-US" sz="2400">
              <a:effectLst>
                <a:outerShdw blurRad="38100" dist="38100" dir="2700000" algn="tl">
                  <a:srgbClr val="C0C0C0"/>
                </a:outerShdw>
              </a:effectLst>
              <a:latin typeface="Calibri" pitchFamily="34" charset="0"/>
            </a:endParaRPr>
          </a:p>
          <a:p>
            <a:pPr algn="ctr"/>
            <a:r>
              <a:rPr lang="en-US" sz="2400">
                <a:solidFill>
                  <a:schemeClr val="accent2"/>
                </a:solidFill>
                <a:latin typeface="Calibri" pitchFamily="34" charset="0"/>
              </a:rPr>
              <a:t> </a:t>
            </a:r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07504" y="1412776"/>
            <a:ext cx="8171117" cy="4776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8 Rectángulo"/>
          <p:cNvSpPr/>
          <p:nvPr/>
        </p:nvSpPr>
        <p:spPr>
          <a:xfrm>
            <a:off x="251520" y="6093296"/>
            <a:ext cx="4824536" cy="36004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400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Rojas MP et al, Propuestas para Chile. Ediciones UC 2011</a:t>
            </a:r>
            <a:endParaRPr lang="es-ES" sz="14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6" name="5 Rectángulo"/>
          <p:cNvSpPr/>
          <p:nvPr/>
        </p:nvSpPr>
        <p:spPr>
          <a:xfrm>
            <a:off x="1115616" y="620688"/>
            <a:ext cx="7344816" cy="504056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Efectividad Clínica en APS</a:t>
            </a:r>
            <a:r>
              <a:rPr lang="es-CL" sz="2400" dirty="0" smtClean="0">
                <a:latin typeface="Arial" pitchFamily="34" charset="0"/>
                <a:cs typeface="Arial" pitchFamily="34" charset="0"/>
              </a:rPr>
              <a:t>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4061419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10006" y="1328192"/>
            <a:ext cx="6552727" cy="18001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3 Rectángulo"/>
          <p:cNvSpPr/>
          <p:nvPr/>
        </p:nvSpPr>
        <p:spPr>
          <a:xfrm>
            <a:off x="395536" y="2204864"/>
            <a:ext cx="4104456" cy="21602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5" name="4 Rectángulo"/>
          <p:cNvSpPr/>
          <p:nvPr/>
        </p:nvSpPr>
        <p:spPr>
          <a:xfrm>
            <a:off x="1115616" y="620688"/>
            <a:ext cx="7344816" cy="504056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2400" dirty="0" smtClean="0">
                <a:latin typeface="Arial" pitchFamily="34" charset="0"/>
                <a:cs typeface="Arial" pitchFamily="34" charset="0"/>
              </a:rPr>
              <a:t>Programa de Salud Familiar en Brasil </a:t>
            </a:r>
            <a:endParaRPr lang="es-CL" sz="2400" dirty="0">
              <a:latin typeface="Arial" pitchFamily="34" charset="0"/>
              <a:cs typeface="Arial" pitchFamily="34" charset="0"/>
            </a:endParaRPr>
          </a:p>
        </p:txBody>
      </p:sp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96869" y="2204864"/>
            <a:ext cx="24003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6 Rectángulo"/>
          <p:cNvSpPr/>
          <p:nvPr/>
        </p:nvSpPr>
        <p:spPr>
          <a:xfrm>
            <a:off x="478276" y="3959388"/>
            <a:ext cx="5571020" cy="1589202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600" dirty="0" smtClean="0">
                <a:solidFill>
                  <a:schemeClr val="tx1"/>
                </a:solidFill>
              </a:rPr>
              <a:t>“</a:t>
            </a:r>
            <a:r>
              <a:rPr lang="es-CL" sz="16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Reducciones promedio de </a:t>
            </a:r>
            <a:r>
              <a:rPr lang="es-CL" sz="1600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24% en hospitalizaciones</a:t>
            </a:r>
            <a:r>
              <a:rPr lang="es-CL" sz="16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 Mayor reducción a mayor desarrollo de Programa de Salud Familiar incluso ajustando por variables </a:t>
            </a:r>
            <a:r>
              <a:rPr lang="es-CL" sz="1600" dirty="0" err="1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confundentes</a:t>
            </a:r>
            <a:r>
              <a:rPr lang="es-CL" sz="16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”.</a:t>
            </a:r>
            <a:endParaRPr lang="es-CL" sz="16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7 Rectángulo"/>
          <p:cNvSpPr/>
          <p:nvPr/>
        </p:nvSpPr>
        <p:spPr>
          <a:xfrm>
            <a:off x="441140" y="3128391"/>
            <a:ext cx="5608156" cy="83099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Trends in primary health care-sensitive conditions in Brazil: the role of the Family Health Program </a:t>
            </a:r>
            <a:endParaRPr lang="en-US" sz="16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Project ICSAP-Brazil).</a:t>
            </a:r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9 Rectángulo"/>
          <p:cNvSpPr/>
          <p:nvPr/>
        </p:nvSpPr>
        <p:spPr>
          <a:xfrm>
            <a:off x="441140" y="6158408"/>
            <a:ext cx="3240360" cy="36004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sz="1000" dirty="0" err="1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Dourado</a:t>
            </a:r>
            <a:r>
              <a:rPr lang="es-CL" sz="1000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I et al, </a:t>
            </a:r>
            <a:r>
              <a:rPr lang="es-CL" sz="1000" dirty="0" err="1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Med</a:t>
            </a:r>
            <a:r>
              <a:rPr lang="es-CL" sz="1000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s-CL" sz="1000" dirty="0" err="1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Care</a:t>
            </a:r>
            <a:r>
              <a:rPr lang="es-CL" sz="1000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2011, 49,6:577-84</a:t>
            </a:r>
            <a:endParaRPr lang="es-CL" sz="1000" dirty="0">
              <a:solidFill>
                <a:srgbClr val="00206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492208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512" y="199926"/>
            <a:ext cx="8964488" cy="1143000"/>
          </a:xfrm>
        </p:spPr>
        <p:txBody>
          <a:bodyPr>
            <a:normAutofit/>
          </a:bodyPr>
          <a:lstStyle/>
          <a:p>
            <a:pPr algn="ctr"/>
            <a:endParaRPr lang="es-ES" sz="2800" dirty="0"/>
          </a:p>
        </p:txBody>
      </p:sp>
      <p:sp>
        <p:nvSpPr>
          <p:cNvPr id="4" name="3 Rectángulo"/>
          <p:cNvSpPr/>
          <p:nvPr/>
        </p:nvSpPr>
        <p:spPr>
          <a:xfrm>
            <a:off x="107504" y="-10341"/>
            <a:ext cx="9144000" cy="1484784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5" name="4 Rectángulo"/>
          <p:cNvSpPr/>
          <p:nvPr/>
        </p:nvSpPr>
        <p:spPr>
          <a:xfrm>
            <a:off x="323528" y="320028"/>
            <a:ext cx="8280920" cy="1015663"/>
          </a:xfrm>
          <a:prstGeom prst="rect">
            <a:avLst/>
          </a:prstGeom>
          <a:solidFill>
            <a:srgbClr val="0070C0"/>
          </a:solidFill>
        </p:spPr>
        <p:txBody>
          <a:bodyPr wrap="square">
            <a:spAutoFit/>
          </a:bodyPr>
          <a:lstStyle/>
          <a:p>
            <a:pPr algn="ctr"/>
            <a:r>
              <a:rPr lang="es-CL" sz="20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¿Cómo </a:t>
            </a:r>
            <a:r>
              <a:rPr lang="es-CL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dar respuesta a la Atención de </a:t>
            </a:r>
            <a:r>
              <a:rPr lang="es-CL" sz="20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Salud </a:t>
            </a:r>
            <a:r>
              <a:rPr lang="es-CL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 Chile? </a:t>
            </a:r>
            <a:br>
              <a:rPr lang="es-CL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s-CL" sz="20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 </a:t>
            </a:r>
            <a:r>
              <a:rPr lang="es-CL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dotación de Médicos como Política de </a:t>
            </a:r>
            <a:r>
              <a:rPr lang="es-CL" sz="20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Estado</a:t>
            </a:r>
            <a:r>
              <a:rPr lang="es-CL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s-CL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s-CL" sz="20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5 Rectángulo"/>
          <p:cNvSpPr/>
          <p:nvPr/>
        </p:nvSpPr>
        <p:spPr>
          <a:xfrm>
            <a:off x="323528" y="1643467"/>
            <a:ext cx="8136904" cy="646331"/>
          </a:xfrm>
          <a:prstGeom prst="rect">
            <a:avLst/>
          </a:prstGeom>
          <a:solidFill>
            <a:srgbClr val="0070C0"/>
          </a:solidFill>
          <a:ln>
            <a:solidFill>
              <a:schemeClr val="bg1">
                <a:lumMod val="95000"/>
              </a:schemeClr>
            </a:solidFill>
          </a:ln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 formación médica ha aumentado en Chile en línea con tasas  mayores reportadas en países de la OCDE</a:t>
            </a:r>
            <a:r>
              <a:rPr lang="es-CL" sz="16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endParaRPr lang="es-CL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6 Rectángulo"/>
          <p:cNvSpPr/>
          <p:nvPr/>
        </p:nvSpPr>
        <p:spPr>
          <a:xfrm>
            <a:off x="323528" y="2289798"/>
            <a:ext cx="8136904" cy="923330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solidFill>
              <a:schemeClr val="bg1">
                <a:lumMod val="95000"/>
              </a:schemeClr>
            </a:solidFill>
          </a:ln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 </a:t>
            </a:r>
            <a:r>
              <a:rPr lang="es-CL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</a:t>
            </a: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nversión y la formación en especialistas médicos se ha incrementado en forma consistente la última década</a:t>
            </a:r>
            <a:r>
              <a:rPr lang="es-CL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s-CL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s-CL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7 Rectángulo"/>
          <p:cNvSpPr/>
          <p:nvPr/>
        </p:nvSpPr>
        <p:spPr>
          <a:xfrm>
            <a:off x="323528" y="3213128"/>
            <a:ext cx="8136904" cy="646331"/>
          </a:xfrm>
          <a:prstGeom prst="rect">
            <a:avLst/>
          </a:prstGeom>
          <a:solidFill>
            <a:srgbClr val="0070C0"/>
          </a:solidFill>
          <a:ln>
            <a:solidFill>
              <a:schemeClr val="bg1">
                <a:lumMod val="95000"/>
              </a:schemeClr>
            </a:solidFill>
          </a:ln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 determinación de brechas de especialidad aporta en la focalización de la formación médica</a:t>
            </a:r>
            <a:endParaRPr lang="es-CL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323528" y="3859459"/>
            <a:ext cx="8136904" cy="646331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solidFill>
              <a:schemeClr val="bg1">
                <a:lumMod val="95000"/>
              </a:schemeClr>
            </a:solidFill>
          </a:ln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 APS en Chile contribuye poco a resolver problemas asistenciales del sistema</a:t>
            </a:r>
            <a:endParaRPr lang="es-CL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9 Rectángulo"/>
          <p:cNvSpPr/>
          <p:nvPr/>
        </p:nvSpPr>
        <p:spPr>
          <a:xfrm>
            <a:off x="323528" y="5145082"/>
            <a:ext cx="8136904" cy="1200329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solidFill>
              <a:schemeClr val="bg1">
                <a:lumMod val="95000"/>
              </a:schemeClr>
            </a:solidFill>
          </a:ln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El incremento en la formación de especialistas médicos en APS puede contribuir significativamente a mejorar las presiones asistenciales del sistema. </a:t>
            </a:r>
            <a:r>
              <a:rPr lang="es-CL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s-CL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s-CL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10 Rectángulo"/>
          <p:cNvSpPr/>
          <p:nvPr/>
        </p:nvSpPr>
        <p:spPr>
          <a:xfrm>
            <a:off x="323528" y="4498751"/>
            <a:ext cx="8136904" cy="646331"/>
          </a:xfrm>
          <a:prstGeom prst="rect">
            <a:avLst/>
          </a:prstGeom>
          <a:solidFill>
            <a:srgbClr val="0070C0"/>
          </a:solidFill>
          <a:ln>
            <a:solidFill>
              <a:schemeClr val="bg1">
                <a:lumMod val="95000"/>
              </a:schemeClr>
            </a:solidFill>
          </a:ln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s-CL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 razón médicos especialistas en APS/ médicos especialistas tradicionales en Chile es muy inferior a países OCDE</a:t>
            </a:r>
            <a:endParaRPr lang="es-CL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387262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2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  <p:bldP spid="9" grpId="0" animBg="1"/>
      <p:bldP spid="10" grpId="0" animBg="1"/>
      <p:bldP spid="11" grpId="0" animBg="1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NOPREFERENCE" val="False"/>
  <p:tag name="DELIMITERS" val="3.1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NOPREFERENCE" val="False"/>
  <p:tag name="DELIMITERS" val="3.1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NOPREFERENCE" val="False"/>
  <p:tag name="DELIMITERS" val="3.1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NOPREFERENCE" val="False"/>
  <p:tag name="DELIMITERS" val="3.1"/>
</p:tagLst>
</file>

<file path=ppt/theme/theme1.xml><?xml version="1.0" encoding="utf-8"?>
<a:theme xmlns:a="http://schemas.openxmlformats.org/drawingml/2006/main" name="Diapositivas desarrollo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Diapositivas desarrollo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1_Diapositiva inicial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911</TotalTime>
  <Words>668</Words>
  <Application>Microsoft Office PowerPoint</Application>
  <PresentationFormat>Presentación en pantalla (4:3)</PresentationFormat>
  <Paragraphs>111</Paragraphs>
  <Slides>25</Slides>
  <Notes>4</Notes>
  <HiddenSlides>0</HiddenSlides>
  <MMClips>0</MMClips>
  <ScaleCrop>false</ScaleCrop>
  <HeadingPairs>
    <vt:vector size="4" baseType="variant">
      <vt:variant>
        <vt:lpstr>Tema</vt:lpstr>
      </vt:variant>
      <vt:variant>
        <vt:i4>3</vt:i4>
      </vt:variant>
      <vt:variant>
        <vt:lpstr>Títulos de diapositiva</vt:lpstr>
      </vt:variant>
      <vt:variant>
        <vt:i4>25</vt:i4>
      </vt:variant>
    </vt:vector>
  </HeadingPairs>
  <TitlesOfParts>
    <vt:vector size="28" baseType="lpstr">
      <vt:lpstr>Diapositivas desarrollo</vt:lpstr>
      <vt:lpstr>1_Diapositivas desarrollo</vt:lpstr>
      <vt:lpstr>1_Diapositiva inicial</vt:lpstr>
      <vt:lpstr>¿Cómo dar respuesta a la Atención de          Salud en Chile?   La dotación de Médicos como Política de          Estado.    Dr. Klaus Puschel I Director Escuela de Medicina PUC</vt:lpstr>
      <vt:lpstr>¿Cuánta Dotación Médica?</vt:lpstr>
      <vt:lpstr>Evolución Dotación Médica</vt:lpstr>
      <vt:lpstr>Evolución Formación Médica</vt:lpstr>
      <vt:lpstr>Evolución Formación Especialistas</vt:lpstr>
      <vt:lpstr>Evolución Formación Especialistas</vt:lpstr>
      <vt:lpstr>¿Qué Especialistas Médicos?</vt:lpstr>
      <vt:lpstr>¿Qué especialistas médicos?</vt:lpstr>
      <vt:lpstr>¿Qué especialistas médicos?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admlocal</dc:creator>
  <cp:lastModifiedBy>admlocal</cp:lastModifiedBy>
  <cp:revision>31</cp:revision>
  <dcterms:created xsi:type="dcterms:W3CDTF">2015-08-17T14:47:07Z</dcterms:created>
  <dcterms:modified xsi:type="dcterms:W3CDTF">2015-08-19T22:33:11Z</dcterms:modified>
</cp:coreProperties>
</file>